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71" r:id="rId3"/>
    <p:sldId id="261" r:id="rId4"/>
    <p:sldId id="262" r:id="rId5"/>
    <p:sldId id="277" r:id="rId6"/>
    <p:sldId id="260" r:id="rId7"/>
    <p:sldId id="259" r:id="rId8"/>
    <p:sldId id="264" r:id="rId9"/>
    <p:sldId id="274" r:id="rId10"/>
    <p:sldId id="278" r:id="rId11"/>
    <p:sldId id="257" r:id="rId12"/>
    <p:sldId id="263" r:id="rId13"/>
    <p:sldId id="258" r:id="rId14"/>
    <p:sldId id="273" r:id="rId15"/>
    <p:sldId id="267" r:id="rId16"/>
    <p:sldId id="276" r:id="rId17"/>
    <p:sldId id="266" r:id="rId18"/>
    <p:sldId id="269" r:id="rId19"/>
    <p:sldId id="270" r:id="rId20"/>
    <p:sldId id="265" r:id="rId21"/>
    <p:sldId id="275" r:id="rId22"/>
    <p:sldId id="280" r:id="rId23"/>
    <p:sldId id="281" r:id="rId24"/>
    <p:sldId id="282" r:id="rId25"/>
    <p:sldId id="283" r:id="rId26"/>
    <p:sldId id="284" r:id="rId27"/>
    <p:sldId id="268" r:id="rId28"/>
    <p:sldId id="285"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ABB63-CBDE-4555-A836-FC4D611A8E63}" type="datetimeFigureOut">
              <a:rPr lang="en-US"/>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D8157-C7DF-4821-89F7-A21F0A4B4421}" type="slidenum">
              <a:rPr lang="en-US"/>
              <a:t>‹#›</a:t>
            </a:fld>
            <a:endParaRPr lang="en-US"/>
          </a:p>
        </p:txBody>
      </p:sp>
    </p:spTree>
    <p:extLst>
      <p:ext uri="{BB962C8B-B14F-4D97-AF65-F5344CB8AC3E}">
        <p14:creationId xmlns:p14="http://schemas.microsoft.com/office/powerpoint/2010/main" val="2049271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Saibaba</a:t>
            </a:r>
            <a:r>
              <a:rPr lang="en-US" dirty="0">
                <a:cs typeface="Calibri"/>
              </a:rPr>
              <a:t> </a:t>
            </a:r>
            <a:r>
              <a:rPr lang="en-US" dirty="0" err="1">
                <a:cs typeface="Calibri"/>
              </a:rPr>
              <a:t>Vinayakaya</a:t>
            </a:r>
            <a:r>
              <a:rPr lang="en-US" dirty="0">
                <a:cs typeface="Calibri"/>
              </a:rPr>
              <a:t> </a:t>
            </a:r>
            <a:r>
              <a:rPr lang="en-US" dirty="0" err="1">
                <a:cs typeface="Calibri"/>
              </a:rPr>
              <a:t>Namaha</a:t>
            </a:r>
            <a:r>
              <a:rPr lang="en-US" dirty="0">
                <a:cs typeface="Calibri"/>
              </a:rPr>
              <a:t>! </a:t>
            </a:r>
            <a:r>
              <a:rPr lang="en-US" dirty="0" err="1">
                <a:cs typeface="Calibri"/>
              </a:rPr>
              <a:t>Saraswati</a:t>
            </a:r>
            <a:r>
              <a:rPr lang="en-US">
                <a:cs typeface="Calibri"/>
              </a:rPr>
              <a:t> Devi</a:t>
            </a:r>
          </a:p>
        </p:txBody>
      </p:sp>
      <p:sp>
        <p:nvSpPr>
          <p:cNvPr id="4" name="Slide Number Placeholder 3"/>
          <p:cNvSpPr>
            <a:spLocks noGrp="1"/>
          </p:cNvSpPr>
          <p:nvPr>
            <p:ph type="sldNum" sz="quarter" idx="10"/>
          </p:nvPr>
        </p:nvSpPr>
        <p:spPr/>
        <p:txBody>
          <a:bodyPr/>
          <a:lstStyle/>
          <a:p>
            <a:fld id="{C86D8157-C7DF-4821-89F7-A21F0A4B4421}" type="slidenum">
              <a:rPr lang="en-US"/>
              <a:t>1</a:t>
            </a:fld>
            <a:endParaRPr lang="en-US"/>
          </a:p>
        </p:txBody>
      </p:sp>
    </p:spTree>
    <p:extLst>
      <p:ext uri="{BB962C8B-B14F-4D97-AF65-F5344CB8AC3E}">
        <p14:creationId xmlns:p14="http://schemas.microsoft.com/office/powerpoint/2010/main" val="2540464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4/24/2018</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4/24/2018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4/24/2018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4/24/2018</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4/24/2018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4/24/2018</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4/24/2018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dirty="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4/24/2018</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dirty="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dirty="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4/24/2018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4/24/2018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4/24/2018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4/24/2018</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Elixir Beginnings</a:t>
            </a:r>
          </a:p>
        </p:txBody>
      </p:sp>
      <p:sp>
        <p:nvSpPr>
          <p:cNvPr id="3" name="Subtitle 2"/>
          <p:cNvSpPr>
            <a:spLocks noGrp="1"/>
          </p:cNvSpPr>
          <p:nvPr>
            <p:ph type="subTitle" idx="1"/>
          </p:nvPr>
        </p:nvSpPr>
        <p:spPr/>
        <p:txBody>
          <a:bodyPr/>
          <a:lstStyle/>
          <a:p>
            <a:r>
              <a:rPr lang="en-US"/>
              <a:t>The joy of elixir</a:t>
            </a:r>
          </a:p>
        </p:txBody>
      </p:sp>
    </p:spTree>
    <p:extLst>
      <p:ext uri="{BB962C8B-B14F-4D97-AF65-F5344CB8AC3E}">
        <p14:creationId xmlns:p14="http://schemas.microsoft.com/office/powerpoint/2010/main" val="35632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F89D-1DF2-41FB-BC92-0397780E679A}"/>
              </a:ext>
            </a:extLst>
          </p:cNvPr>
          <p:cNvSpPr>
            <a:spLocks noGrp="1"/>
          </p:cNvSpPr>
          <p:nvPr>
            <p:ph type="title"/>
          </p:nvPr>
        </p:nvSpPr>
        <p:spPr/>
        <p:txBody>
          <a:bodyPr/>
          <a:lstStyle/>
          <a:p>
            <a:r>
              <a:rPr lang="en-US" dirty="0"/>
              <a:t>Key Takeaways</a:t>
            </a:r>
          </a:p>
        </p:txBody>
      </p:sp>
      <p:sp>
        <p:nvSpPr>
          <p:cNvPr id="4" name="Content Placeholder 3">
            <a:extLst>
              <a:ext uri="{FF2B5EF4-FFF2-40B4-BE49-F238E27FC236}">
                <a16:creationId xmlns:a16="http://schemas.microsoft.com/office/drawing/2014/main" id="{DFE4FD82-8F30-41CA-A30B-2A84341AE501}"/>
              </a:ext>
            </a:extLst>
          </p:cNvPr>
          <p:cNvSpPr>
            <a:spLocks noGrp="1"/>
          </p:cNvSpPr>
          <p:nvPr>
            <p:ph idx="1"/>
          </p:nvPr>
        </p:nvSpPr>
        <p:spPr/>
        <p:txBody>
          <a:bodyPr vert="horz" lIns="91440" tIns="45720" rIns="91440" bIns="45720" rtlCol="0" anchor="t">
            <a:normAutofit/>
          </a:bodyPr>
          <a:lstStyle/>
          <a:p>
            <a:r>
              <a:rPr lang="en-US" dirty="0"/>
              <a:t>Languages influence one another</a:t>
            </a:r>
          </a:p>
          <a:p>
            <a:r>
              <a:rPr lang="en-US" dirty="0"/>
              <a:t>Each paradigm presents a way to think about the context and the problem</a:t>
            </a:r>
          </a:p>
          <a:p>
            <a:r>
              <a:rPr lang="en-US" dirty="0"/>
              <a:t>Some problems are solved by many languages. This is good. We have choices.</a:t>
            </a:r>
          </a:p>
          <a:p>
            <a:r>
              <a:rPr lang="en-US" dirty="0"/>
              <a:t>Modern languages manage memory for us.</a:t>
            </a:r>
            <a:endParaRPr lang="en-US" dirty="0">
              <a:solidFill>
                <a:schemeClr val="tx1"/>
              </a:solidFill>
            </a:endParaRPr>
          </a:p>
          <a:p>
            <a:r>
              <a:rPr lang="en-US" dirty="0"/>
              <a:t>People are opinionated.</a:t>
            </a:r>
          </a:p>
          <a:p>
            <a:endParaRPr lang="en-US" dirty="0"/>
          </a:p>
          <a:p>
            <a:endParaRPr lang="en-US" dirty="0"/>
          </a:p>
          <a:p>
            <a:endParaRPr lang="en-US" dirty="0"/>
          </a:p>
        </p:txBody>
      </p:sp>
    </p:spTree>
    <p:extLst>
      <p:ext uri="{BB962C8B-B14F-4D97-AF65-F5344CB8AC3E}">
        <p14:creationId xmlns:p14="http://schemas.microsoft.com/office/powerpoint/2010/main" val="204386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74DFC1-616C-4C17-9F2D-58D4BA09EDD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89EA2611-DCBA-4E97-A2B2-9A466E76BDA4}"/>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7146BED8-BAE9-42C5-A3DD-7B946445DB8C}"/>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15765FE8-B62F-41E4-A73C-74C91A8FD945}"/>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1181661-50B9-45DE-8D3B-E2B5908C0D42}"/>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9EABC0FF-D2D8-4824-A912-036C4B972780}"/>
                </a:ext>
              </a:extLst>
            </p:cNvPr>
            <p:cNvSpPr/>
            <p:nvPr>
              <p:extLst>
                <p:ext uri="{386F3935-93C4-4BCD-93E2-E3B085C9AB24}">
                  <p16:designElem xmlns:p16="http://schemas.microsoft.com/office/powerpoint/2015/main" val="1"/>
                </p:ext>
              </p:extLst>
            </p:nvPr>
          </p:nvSpPr>
          <p:spPr bwMode="gray">
            <a:xfrm rot="16200000">
              <a:off x="446565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a:extLst>
                <a:ext uri="{FF2B5EF4-FFF2-40B4-BE49-F238E27FC236}">
                  <a16:creationId xmlns:a16="http://schemas.microsoft.com/office/drawing/2014/main" id="{B9797D36-DE1E-47CD-881A-6C1F5828261B}"/>
                </a:ext>
              </a:extLst>
            </p:cNvPr>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BBC615D1-6E12-40EF-915B-316CFDB550D5}"/>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5" name="Picture 5" descr="A close up of text on a black background&#10;&#10;Description generated with very high confidence">
            <a:extLst>
              <a:ext uri="{FF2B5EF4-FFF2-40B4-BE49-F238E27FC236}">
                <a16:creationId xmlns:a16="http://schemas.microsoft.com/office/drawing/2014/main" id="{0378BC5B-F9CC-4659-B788-DF939F83B08E}"/>
              </a:ext>
            </a:extLst>
          </p:cNvPr>
          <p:cNvPicPr>
            <a:picLocks noChangeAspect="1"/>
          </p:cNvPicPr>
          <p:nvPr/>
        </p:nvPicPr>
        <p:blipFill rotWithShape="1">
          <a:blip r:embed="rId3"/>
          <a:srcRect l="2496" r="-3" b="-3"/>
          <a:stretch/>
        </p:blipFill>
        <p:spPr>
          <a:xfrm>
            <a:off x="7418226" y="645106"/>
            <a:ext cx="4125317" cy="5585369"/>
          </a:xfrm>
          <a:prstGeom prst="rect">
            <a:avLst/>
          </a:prstGeom>
        </p:spPr>
      </p:pic>
      <p:sp>
        <p:nvSpPr>
          <p:cNvPr id="19" name="Rectangle 18">
            <a:extLst>
              <a:ext uri="{FF2B5EF4-FFF2-40B4-BE49-F238E27FC236}">
                <a16:creationId xmlns:a16="http://schemas.microsoft.com/office/drawing/2014/main" id="{4A2FAF1F-F462-46AF-A9E6-CC93C4E2C3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4A0FA8-C30A-4C4C-8F54-E3262C572BAE}"/>
              </a:ext>
            </a:extLst>
          </p:cNvPr>
          <p:cNvSpPr>
            <a:spLocks noGrp="1"/>
          </p:cNvSpPr>
          <p:nvPr>
            <p:ph type="title"/>
          </p:nvPr>
        </p:nvSpPr>
        <p:spPr>
          <a:xfrm>
            <a:off x="639098" y="629265"/>
            <a:ext cx="6072776" cy="1622322"/>
          </a:xfrm>
        </p:spPr>
        <p:txBody>
          <a:bodyPr>
            <a:normAutofit/>
          </a:bodyPr>
          <a:lstStyle/>
          <a:p>
            <a:r>
              <a:rPr lang="en-US" dirty="0"/>
              <a:t>Enterprise Integration Patterns</a:t>
            </a:r>
          </a:p>
        </p:txBody>
      </p:sp>
      <p:sp>
        <p:nvSpPr>
          <p:cNvPr id="3" name="Content Placeholder 2">
            <a:extLst>
              <a:ext uri="{FF2B5EF4-FFF2-40B4-BE49-F238E27FC236}">
                <a16:creationId xmlns:a16="http://schemas.microsoft.com/office/drawing/2014/main" id="{6119B0CE-D907-4098-82FB-5D6515670BFD}"/>
              </a:ext>
            </a:extLst>
          </p:cNvPr>
          <p:cNvSpPr>
            <a:spLocks noGrp="1"/>
          </p:cNvSpPr>
          <p:nvPr>
            <p:ph idx="1"/>
          </p:nvPr>
        </p:nvSpPr>
        <p:spPr>
          <a:xfrm>
            <a:off x="639098" y="2418735"/>
            <a:ext cx="6072776" cy="3811740"/>
          </a:xfrm>
        </p:spPr>
        <p:txBody>
          <a:bodyPr vert="horz" lIns="91440" tIns="45720" rIns="91440" bIns="45720" rtlCol="0" anchor="ctr">
            <a:normAutofit/>
          </a:bodyPr>
          <a:lstStyle/>
          <a:p>
            <a:r>
              <a:rPr lang="en-US" dirty="0">
                <a:solidFill>
                  <a:schemeClr val="bg1"/>
                </a:solidFill>
              </a:rPr>
              <a:t>How do we connect Systems across multiple machines?</a:t>
            </a:r>
            <a:endParaRPr lang="en-US" dirty="0"/>
          </a:p>
          <a:p>
            <a:r>
              <a:rPr lang="en-US" dirty="0">
                <a:solidFill>
                  <a:schemeClr val="bg1"/>
                </a:solidFill>
              </a:rPr>
              <a:t>We need special components to make systems talk to each other. </a:t>
            </a:r>
          </a:p>
          <a:p>
            <a:r>
              <a:rPr lang="en-US" dirty="0">
                <a:solidFill>
                  <a:schemeClr val="bg1"/>
                </a:solidFill>
              </a:rPr>
              <a:t>What are the patterns/vocabulary?</a:t>
            </a:r>
          </a:p>
          <a:p>
            <a:r>
              <a:rPr lang="en-US" dirty="0">
                <a:solidFill>
                  <a:schemeClr val="bg1"/>
                </a:solidFill>
              </a:rPr>
              <a:t>Message Oriented Architecture/ Message based Systems</a:t>
            </a:r>
            <a:endParaRPr lang="en-US" dirty="0">
              <a:solidFill>
                <a:schemeClr val="tx1"/>
              </a:solidFill>
            </a:endParaRPr>
          </a:p>
          <a:p>
            <a:r>
              <a:rPr lang="en-US" dirty="0">
                <a:solidFill>
                  <a:schemeClr val="bg1"/>
                </a:solidFill>
              </a:rPr>
              <a:t>The core construct is a "Message".</a:t>
            </a:r>
            <a:endParaRPr lang="en-US" dirty="0">
              <a:solidFill>
                <a:schemeClr val="tx1"/>
              </a:solidFill>
            </a:endParaRPr>
          </a:p>
          <a:p>
            <a:endParaRPr lang="en-US">
              <a:solidFill>
                <a:schemeClr val="bg1"/>
              </a:solidFill>
            </a:endParaRPr>
          </a:p>
        </p:txBody>
      </p:sp>
    </p:spTree>
    <p:extLst>
      <p:ext uri="{BB962C8B-B14F-4D97-AF65-F5344CB8AC3E}">
        <p14:creationId xmlns:p14="http://schemas.microsoft.com/office/powerpoint/2010/main" val="347538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29E1C0F0-499D-4BF0-BF3B-414B72695622}"/>
              </a:ext>
            </a:extLst>
          </p:cNvPr>
          <p:cNvPicPr>
            <a:picLocks noChangeAspect="1"/>
          </p:cNvPicPr>
          <p:nvPr/>
        </p:nvPicPr>
        <p:blipFill>
          <a:blip r:embed="rId2"/>
          <a:stretch>
            <a:fillRect/>
          </a:stretch>
        </p:blipFill>
        <p:spPr>
          <a:xfrm>
            <a:off x="751288" y="948708"/>
            <a:ext cx="9568258" cy="5789505"/>
          </a:xfrm>
          <a:prstGeom prst="rect">
            <a:avLst/>
          </a:prstGeom>
        </p:spPr>
      </p:pic>
      <p:sp>
        <p:nvSpPr>
          <p:cNvPr id="2" name="TextBox 1">
            <a:extLst>
              <a:ext uri="{FF2B5EF4-FFF2-40B4-BE49-F238E27FC236}">
                <a16:creationId xmlns:a16="http://schemas.microsoft.com/office/drawing/2014/main" id="{2ABF80A5-E69C-451F-8237-4B3E2C90D868}"/>
              </a:ext>
            </a:extLst>
          </p:cNvPr>
          <p:cNvSpPr txBox="1"/>
          <p:nvPr/>
        </p:nvSpPr>
        <p:spPr>
          <a:xfrm>
            <a:off x="80512" y="332112"/>
            <a:ext cx="9989387"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http://www.enterpriseintegrationpatterns.com/patterns/messaging/</a:t>
            </a:r>
            <a:endParaRPr lang="en-US"/>
          </a:p>
        </p:txBody>
      </p:sp>
    </p:spTree>
    <p:extLst>
      <p:ext uri="{BB962C8B-B14F-4D97-AF65-F5344CB8AC3E}">
        <p14:creationId xmlns:p14="http://schemas.microsoft.com/office/powerpoint/2010/main" val="1244109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5" name="Group 14">
            <a:extLst>
              <a:ext uri="{FF2B5EF4-FFF2-40B4-BE49-F238E27FC236}">
                <a16:creationId xmlns:a16="http://schemas.microsoft.com/office/drawing/2014/main" id="{F41F5BDA-0140-462B-933C-538752EEADC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16" name="Rectangle 15">
              <a:extLst>
                <a:ext uri="{FF2B5EF4-FFF2-40B4-BE49-F238E27FC236}">
                  <a16:creationId xmlns:a16="http://schemas.microsoft.com/office/drawing/2014/main" id="{28AE763C-C631-453B-A3A7-09499D0DBD60}"/>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C0C2E541-1E75-440D-A59A-C2B3AB867C80}"/>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481FF14D-53DC-4EA3-8425-26F1B0F08F70}"/>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4" descr="A picture containing text, book&#10;&#10;Description generated with very high confidence">
            <a:extLst>
              <a:ext uri="{FF2B5EF4-FFF2-40B4-BE49-F238E27FC236}">
                <a16:creationId xmlns:a16="http://schemas.microsoft.com/office/drawing/2014/main" id="{AF85D263-F9F9-4F3A-B479-1B4FC9573D80}"/>
              </a:ext>
            </a:extLst>
          </p:cNvPr>
          <p:cNvPicPr>
            <a:picLocks noChangeAspect="1"/>
          </p:cNvPicPr>
          <p:nvPr/>
        </p:nvPicPr>
        <p:blipFill>
          <a:blip r:embed="rId3"/>
          <a:stretch>
            <a:fillRect/>
          </a:stretch>
        </p:blipFill>
        <p:spPr>
          <a:xfrm>
            <a:off x="1109764" y="1218189"/>
            <a:ext cx="3526244" cy="4421622"/>
          </a:xfrm>
          <a:prstGeom prst="rect">
            <a:avLst/>
          </a:prstGeom>
        </p:spPr>
      </p:pic>
      <p:sp>
        <p:nvSpPr>
          <p:cNvPr id="2" name="Title 1">
            <a:extLst>
              <a:ext uri="{FF2B5EF4-FFF2-40B4-BE49-F238E27FC236}">
                <a16:creationId xmlns:a16="http://schemas.microsoft.com/office/drawing/2014/main" id="{0EE47663-7789-4639-AFC0-C368EE7409F9}"/>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b="0" i="0" kern="1200" dirty="0">
                <a:solidFill>
                  <a:srgbClr val="EBEBEB"/>
                </a:solidFill>
                <a:latin typeface="+mj-lt"/>
                <a:ea typeface="+mj-ea"/>
                <a:cs typeface="+mj-cs"/>
              </a:rPr>
              <a:t>RabbitMQ</a:t>
            </a:r>
          </a:p>
        </p:txBody>
      </p:sp>
      <p:sp>
        <p:nvSpPr>
          <p:cNvPr id="3" name="Content Placeholder 2">
            <a:extLst>
              <a:ext uri="{FF2B5EF4-FFF2-40B4-BE49-F238E27FC236}">
                <a16:creationId xmlns:a16="http://schemas.microsoft.com/office/drawing/2014/main" id="{E1B2455D-0517-4070-A37A-008A599B0345}"/>
              </a:ext>
            </a:extLst>
          </p:cNvPr>
          <p:cNvSpPr>
            <a:spLocks noGrp="1"/>
          </p:cNvSpPr>
          <p:nvPr>
            <p:ph type="body" idx="1"/>
          </p:nvPr>
        </p:nvSpPr>
        <p:spPr>
          <a:xfrm>
            <a:off x="5695061" y="4591665"/>
            <a:ext cx="5428551" cy="1622322"/>
          </a:xfrm>
        </p:spPr>
        <p:txBody>
          <a:bodyPr vert="horz" lIns="91440" tIns="45720" rIns="91440" bIns="45720" rtlCol="0" anchor="t">
            <a:normAutofit/>
          </a:bodyPr>
          <a:lstStyle/>
          <a:p>
            <a:r>
              <a:rPr lang="en-US" sz="1800" dirty="0">
                <a:solidFill>
                  <a:srgbClr val="FFFFFF"/>
                </a:solidFill>
              </a:rPr>
              <a:t>Message Broker</a:t>
            </a:r>
            <a:endParaRPr lang="en-US" dirty="0"/>
          </a:p>
          <a:p>
            <a:r>
              <a:rPr lang="en-US" sz="1800" dirty="0">
                <a:solidFill>
                  <a:srgbClr val="FFFFFF"/>
                </a:solidFill>
              </a:rPr>
              <a:t>JP</a:t>
            </a:r>
            <a:r>
              <a:rPr lang="en-US" sz="1800" b="0" i="0" kern="1200" cap="all" dirty="0">
                <a:solidFill>
                  <a:srgbClr val="FFFFFF"/>
                </a:solidFill>
                <a:latin typeface="+mn-lt"/>
                <a:ea typeface="+mn-ea"/>
                <a:cs typeface="+mn-cs"/>
              </a:rPr>
              <a:t> Morgan Chase</a:t>
            </a:r>
            <a:endParaRPr lang="en-US" dirty="0">
              <a:solidFill>
                <a:schemeClr val="tx1"/>
              </a:solidFill>
            </a:endParaRPr>
          </a:p>
          <a:p>
            <a:r>
              <a:rPr lang="en-US" sz="1800" b="0" i="0" kern="1200" cap="all" dirty="0">
                <a:solidFill>
                  <a:srgbClr val="FFFFFF"/>
                </a:solidFill>
                <a:latin typeface="+mn-lt"/>
                <a:ea typeface="+mn-ea"/>
                <a:cs typeface="+mn-cs"/>
              </a:rPr>
              <a:t>AMQP</a:t>
            </a:r>
            <a:endParaRPr lang="en-US" sz="1800" b="0" i="0" kern="1200" cap="all" dirty="0">
              <a:solidFill>
                <a:srgbClr val="FFFFFF"/>
              </a:solidFill>
              <a:latin typeface="+mn-lt"/>
            </a:endParaRPr>
          </a:p>
          <a:p>
            <a:r>
              <a:rPr lang="en-US" sz="1800" b="0" i="0" kern="1200" cap="all" dirty="0">
                <a:solidFill>
                  <a:srgbClr val="FFFFFF"/>
                </a:solidFill>
                <a:latin typeface="+mn-lt"/>
                <a:ea typeface="+mn-ea"/>
                <a:cs typeface="+mn-cs"/>
              </a:rPr>
              <a:t>ERLANG</a:t>
            </a:r>
            <a:endParaRPr lang="en-US" sz="1800" b="0" i="0" kern="1200" cap="all" dirty="0">
              <a:solidFill>
                <a:srgbClr val="FFFFFF"/>
              </a:solidFill>
              <a:latin typeface="+mn-lt"/>
            </a:endParaRPr>
          </a:p>
          <a:p>
            <a:endParaRPr lang="en-US" sz="1800" b="0" i="0" kern="1200" cap="all" dirty="0">
              <a:solidFill>
                <a:schemeClr val="accent1">
                  <a:lumMod val="60000"/>
                  <a:lumOff val="40000"/>
                </a:schemeClr>
              </a:solidFill>
              <a:latin typeface="+mn-lt"/>
              <a:ea typeface="+mn-ea"/>
              <a:cs typeface="+mn-cs"/>
            </a:endParaRPr>
          </a:p>
          <a:p>
            <a:endParaRPr lang="en-US" sz="1800" b="0" i="0" kern="1200" cap="all" dirty="0">
              <a:solidFill>
                <a:schemeClr val="accent1">
                  <a:lumMod val="60000"/>
                  <a:lumOff val="40000"/>
                </a:schemeClr>
              </a:solidFill>
              <a:latin typeface="+mn-lt"/>
              <a:ea typeface="+mn-ea"/>
              <a:cs typeface="+mn-cs"/>
            </a:endParaRPr>
          </a:p>
          <a:p>
            <a:endParaRPr lang="en-US" sz="1800" b="0" i="0" kern="1200" cap="all" dirty="0">
              <a:solidFill>
                <a:schemeClr val="accent1">
                  <a:lumMod val="60000"/>
                  <a:lumOff val="40000"/>
                </a:schemeClr>
              </a:solidFill>
              <a:latin typeface="+mn-lt"/>
              <a:ea typeface="+mn-ea"/>
              <a:cs typeface="+mn-cs"/>
            </a:endParaRPr>
          </a:p>
        </p:txBody>
      </p:sp>
    </p:spTree>
    <p:extLst>
      <p:ext uri="{BB962C8B-B14F-4D97-AF65-F5344CB8AC3E}">
        <p14:creationId xmlns:p14="http://schemas.microsoft.com/office/powerpoint/2010/main" val="230464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EAA809E-9ED4-467B-9FEA-8650166F131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AB1B2C71-9154-4F87-876B-2C5247282E7C}"/>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66CB913-1233-494F-B1BC-03CED0745E03}"/>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899D8977-5473-482F-BDA7-24D7C5042E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5" name="Group 14">
            <a:extLst>
              <a:ext uri="{FF2B5EF4-FFF2-40B4-BE49-F238E27FC236}">
                <a16:creationId xmlns:a16="http://schemas.microsoft.com/office/drawing/2014/main" id="{D4EC3799-3F52-48CE-85CC-83AED368EB4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6" name="Rectangle 15">
              <a:extLst>
                <a:ext uri="{FF2B5EF4-FFF2-40B4-BE49-F238E27FC236}">
                  <a16:creationId xmlns:a16="http://schemas.microsoft.com/office/drawing/2014/main" id="{F3FC2939-BF10-4CBC-904B-74A17D4B9C35}"/>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266B6D5D-11B6-40A6-9CEF-F0B0D104C5C6}"/>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19" name="Straight Connector 18">
            <a:extLst>
              <a:ext uri="{FF2B5EF4-FFF2-40B4-BE49-F238E27FC236}">
                <a16:creationId xmlns:a16="http://schemas.microsoft.com/office/drawing/2014/main" id="{789E20C7-BB50-4317-93C7-90C8ED80B2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A327399-DE1B-43A7-9E2C-5E3A867AAC36}"/>
              </a:ext>
            </a:extLst>
          </p:cNvPr>
          <p:cNvSpPr>
            <a:spLocks noGrp="1"/>
          </p:cNvSpPr>
          <p:nvPr>
            <p:ph type="title"/>
          </p:nvPr>
        </p:nvSpPr>
        <p:spPr>
          <a:xfrm>
            <a:off x="4678420" y="1370143"/>
            <a:ext cx="6391270" cy="4157446"/>
          </a:xfrm>
        </p:spPr>
        <p:txBody>
          <a:bodyPr vert="horz" lIns="91440" tIns="45720" rIns="91440" bIns="45720" rtlCol="0" anchor="ctr">
            <a:normAutofit/>
          </a:bodyPr>
          <a:lstStyle/>
          <a:p>
            <a:r>
              <a:rPr lang="en-US" sz="6600" dirty="0">
                <a:solidFill>
                  <a:schemeClr val="tx1"/>
                </a:solidFill>
              </a:rPr>
              <a:t> ERLANG USERS</a:t>
            </a:r>
          </a:p>
        </p:txBody>
      </p:sp>
      <p:sp>
        <p:nvSpPr>
          <p:cNvPr id="4" name="Content Placeholder 3">
            <a:extLst>
              <a:ext uri="{FF2B5EF4-FFF2-40B4-BE49-F238E27FC236}">
                <a16:creationId xmlns:a16="http://schemas.microsoft.com/office/drawing/2014/main" id="{DB19E706-53CA-4F4E-8244-02E5B0410A0D}"/>
              </a:ext>
            </a:extLst>
          </p:cNvPr>
          <p:cNvSpPr>
            <a:spLocks noGrp="1"/>
          </p:cNvSpPr>
          <p:nvPr>
            <p:ph idx="1"/>
          </p:nvPr>
        </p:nvSpPr>
        <p:spPr>
          <a:xfrm>
            <a:off x="1121861" y="1370143"/>
            <a:ext cx="2913091" cy="4157446"/>
          </a:xfrm>
        </p:spPr>
        <p:txBody>
          <a:bodyPr vert="horz" lIns="91440" tIns="45720" rIns="91440" bIns="45720" rtlCol="0" anchor="ctr">
            <a:normAutofit fontScale="25000" lnSpcReduction="20000"/>
          </a:bodyPr>
          <a:lstStyle/>
          <a:p>
            <a:pPr marL="0" indent="0" algn="r">
              <a:buNone/>
            </a:pPr>
            <a:endParaRPr lang="en-US" sz="2000" dirty="0">
              <a:solidFill>
                <a:srgbClr val="EF53A5"/>
              </a:solidFill>
            </a:endParaRPr>
          </a:p>
          <a:p>
            <a:pPr algn="r"/>
            <a:endParaRPr lang="en-US" sz="4800" dirty="0">
              <a:solidFill>
                <a:schemeClr val="accent1">
                  <a:lumMod val="60000"/>
                  <a:lumOff val="40000"/>
                </a:schemeClr>
              </a:solidFill>
            </a:endParaRPr>
          </a:p>
          <a:p>
            <a:pPr algn="r"/>
            <a:endParaRPr lang="en-US" sz="4800" dirty="0">
              <a:solidFill>
                <a:schemeClr val="accent1">
                  <a:lumMod val="60000"/>
                  <a:lumOff val="40000"/>
                </a:schemeClr>
              </a:solidFill>
            </a:endParaRPr>
          </a:p>
          <a:p>
            <a:pPr algn="r"/>
            <a:endParaRPr lang="en-US" sz="4800" dirty="0">
              <a:solidFill>
                <a:schemeClr val="accent1">
                  <a:lumMod val="60000"/>
                  <a:lumOff val="40000"/>
                </a:schemeClr>
              </a:solidFill>
            </a:endParaRPr>
          </a:p>
          <a:p>
            <a:pPr algn="r"/>
            <a:endParaRPr lang="en-US" sz="4800" dirty="0">
              <a:solidFill>
                <a:schemeClr val="accent1">
                  <a:lumMod val="60000"/>
                  <a:lumOff val="40000"/>
                </a:schemeClr>
              </a:solidFill>
            </a:endParaRPr>
          </a:p>
          <a:p>
            <a:pPr algn="r"/>
            <a:endParaRPr lang="en-US" sz="4800" dirty="0">
              <a:solidFill>
                <a:schemeClr val="accent1">
                  <a:lumMod val="60000"/>
                  <a:lumOff val="40000"/>
                </a:schemeClr>
              </a:solidFill>
            </a:endParaRPr>
          </a:p>
          <a:p>
            <a:pPr algn="r"/>
            <a:endParaRPr lang="en-US" sz="4800" dirty="0">
              <a:solidFill>
                <a:srgbClr val="FFFFFF"/>
              </a:solidFill>
            </a:endParaRPr>
          </a:p>
          <a:p>
            <a:pPr algn="r"/>
            <a:endParaRPr lang="en-US" sz="4800" dirty="0">
              <a:solidFill>
                <a:srgbClr val="FFFFFF"/>
              </a:solidFill>
            </a:endParaRPr>
          </a:p>
          <a:p>
            <a:pPr algn="r"/>
            <a:r>
              <a:rPr lang="en-US" sz="4800" dirty="0">
                <a:solidFill>
                  <a:srgbClr val="FFFFFF"/>
                </a:solidFill>
              </a:rPr>
              <a:t>RabbitMQ</a:t>
            </a:r>
            <a:endParaRPr lang="en-US" dirty="0">
              <a:solidFill>
                <a:srgbClr val="FFFFFF"/>
              </a:solidFill>
            </a:endParaRPr>
          </a:p>
          <a:p>
            <a:pPr algn="r"/>
            <a:r>
              <a:rPr lang="en-US" sz="4800" dirty="0" err="1">
                <a:solidFill>
                  <a:srgbClr val="FFFFFF"/>
                </a:solidFill>
              </a:rPr>
              <a:t>CouchDB</a:t>
            </a:r>
          </a:p>
          <a:p>
            <a:pPr algn="r"/>
            <a:r>
              <a:rPr lang="en-US" sz="4800" dirty="0" err="1">
                <a:solidFill>
                  <a:srgbClr val="FFFFFF"/>
                </a:solidFill>
              </a:rPr>
              <a:t>Watsapp</a:t>
            </a:r>
            <a:endParaRPr lang="en-US" dirty="0" err="1">
              <a:solidFill>
                <a:srgbClr val="FFFFFF"/>
              </a:solidFill>
            </a:endParaRPr>
          </a:p>
          <a:p>
            <a:pPr algn="r"/>
            <a:r>
              <a:rPr lang="en-US" sz="4800" dirty="0" err="1">
                <a:solidFill>
                  <a:srgbClr val="FFFFFF"/>
                </a:solidFill>
              </a:rPr>
              <a:t>AdRoll</a:t>
            </a:r>
            <a:endParaRPr lang="en-US" sz="4800" dirty="0">
              <a:solidFill>
                <a:srgbClr val="FFFFFF"/>
              </a:solidFill>
            </a:endParaRPr>
          </a:p>
          <a:p>
            <a:pPr algn="r"/>
            <a:r>
              <a:rPr lang="en-US" sz="4800" dirty="0">
                <a:solidFill>
                  <a:srgbClr val="FFFFFF"/>
                </a:solidFill>
              </a:rPr>
              <a:t>Basho </a:t>
            </a:r>
            <a:r>
              <a:rPr lang="en-US" sz="4800" dirty="0" err="1">
                <a:solidFill>
                  <a:srgbClr val="FFFFFF"/>
                </a:solidFill>
              </a:rPr>
              <a:t>Riak</a:t>
            </a:r>
          </a:p>
          <a:p>
            <a:pPr algn="r"/>
            <a:r>
              <a:rPr lang="en-US" sz="4800" dirty="0" err="1">
                <a:solidFill>
                  <a:srgbClr val="FFFFFF"/>
                </a:solidFill>
              </a:rPr>
              <a:t>Klarna</a:t>
            </a:r>
          </a:p>
          <a:p>
            <a:pPr algn="r"/>
            <a:r>
              <a:rPr lang="en-US" sz="4800" dirty="0">
                <a:solidFill>
                  <a:srgbClr val="FFFFFF"/>
                </a:solidFill>
              </a:rPr>
              <a:t>Amazon </a:t>
            </a:r>
            <a:r>
              <a:rPr lang="en-US" sz="4800" dirty="0" err="1">
                <a:solidFill>
                  <a:srgbClr val="FFFFFF"/>
                </a:solidFill>
              </a:rPr>
              <a:t>SimpleDB</a:t>
            </a:r>
          </a:p>
          <a:p>
            <a:pPr algn="r"/>
            <a:endParaRPr lang="en-US" sz="4800" dirty="0">
              <a:solidFill>
                <a:schemeClr val="accent1">
                  <a:lumMod val="60000"/>
                  <a:lumOff val="40000"/>
                </a:schemeClr>
              </a:solidFill>
            </a:endParaRPr>
          </a:p>
          <a:p>
            <a:pPr algn="r"/>
            <a:endParaRPr lang="en-US" sz="4800" dirty="0">
              <a:solidFill>
                <a:srgbClr val="EF53A5"/>
              </a:solidFill>
            </a:endParaRPr>
          </a:p>
          <a:p>
            <a:pPr algn="r"/>
            <a:endParaRPr lang="en-US" sz="4800" dirty="0">
              <a:solidFill>
                <a:srgbClr val="EF53A5"/>
              </a:solidFill>
            </a:endParaRPr>
          </a:p>
          <a:p>
            <a:pPr marL="0" indent="0" algn="r">
              <a:buNone/>
            </a:pPr>
            <a:endParaRPr lang="en-US" sz="4800" dirty="0">
              <a:solidFill>
                <a:srgbClr val="EF53A5"/>
              </a:solidFill>
            </a:endParaRPr>
          </a:p>
          <a:p>
            <a:pPr marL="0" indent="0" algn="r">
              <a:buNone/>
            </a:pPr>
            <a:endParaRPr lang="en-US" sz="4800" dirty="0">
              <a:solidFill>
                <a:srgbClr val="EF53A5"/>
              </a:solidFill>
            </a:endParaRPr>
          </a:p>
          <a:p>
            <a:pPr algn="r"/>
            <a:endParaRPr lang="en-US" sz="4800" dirty="0">
              <a:solidFill>
                <a:srgbClr val="EF53A5"/>
              </a:solidFill>
            </a:endParaRPr>
          </a:p>
          <a:p>
            <a:pPr algn="r"/>
            <a:endParaRPr lang="en-US" dirty="0">
              <a:solidFill>
                <a:srgbClr val="FFFFFF"/>
              </a:solidFill>
            </a:endParaRPr>
          </a:p>
          <a:p>
            <a:pPr algn="r"/>
            <a:endParaRPr lang="en-US" sz="2000">
              <a:solidFill>
                <a:srgbClr val="EF53A5"/>
              </a:solidFill>
            </a:endParaRPr>
          </a:p>
        </p:txBody>
      </p:sp>
    </p:spTree>
    <p:extLst>
      <p:ext uri="{BB962C8B-B14F-4D97-AF65-F5344CB8AC3E}">
        <p14:creationId xmlns:p14="http://schemas.microsoft.com/office/powerpoint/2010/main" val="37616173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EAA809E-9ED4-467B-9FEA-8650166F131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AB1B2C71-9154-4F87-876B-2C5247282E7C}"/>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66CB913-1233-494F-B1BC-03CED0745E03}"/>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899D8977-5473-482F-BDA7-24D7C5042E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5" name="Group 14">
            <a:extLst>
              <a:ext uri="{FF2B5EF4-FFF2-40B4-BE49-F238E27FC236}">
                <a16:creationId xmlns:a16="http://schemas.microsoft.com/office/drawing/2014/main" id="{D4EC3799-3F52-48CE-85CC-83AED368EB4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6" name="Rectangle 15">
              <a:extLst>
                <a:ext uri="{FF2B5EF4-FFF2-40B4-BE49-F238E27FC236}">
                  <a16:creationId xmlns:a16="http://schemas.microsoft.com/office/drawing/2014/main" id="{F3FC2939-BF10-4CBC-904B-74A17D4B9C35}"/>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266B6D5D-11B6-40A6-9CEF-F0B0D104C5C6}"/>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19" name="Straight Connector 18">
            <a:extLst>
              <a:ext uri="{FF2B5EF4-FFF2-40B4-BE49-F238E27FC236}">
                <a16:creationId xmlns:a16="http://schemas.microsoft.com/office/drawing/2014/main" id="{789E20C7-BB50-4317-93C7-90C8ED80B2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A327399-DE1B-43A7-9E2C-5E3A867AAC36}"/>
              </a:ext>
            </a:extLst>
          </p:cNvPr>
          <p:cNvSpPr>
            <a:spLocks noGrp="1"/>
          </p:cNvSpPr>
          <p:nvPr>
            <p:ph type="title"/>
          </p:nvPr>
        </p:nvSpPr>
        <p:spPr>
          <a:xfrm>
            <a:off x="4678420" y="1370143"/>
            <a:ext cx="6391270" cy="4157446"/>
          </a:xfrm>
        </p:spPr>
        <p:txBody>
          <a:bodyPr vert="horz" lIns="91440" tIns="45720" rIns="91440" bIns="45720" rtlCol="0" anchor="ctr">
            <a:normAutofit/>
          </a:bodyPr>
          <a:lstStyle/>
          <a:p>
            <a:r>
              <a:rPr lang="en-US" sz="6600">
                <a:solidFill>
                  <a:schemeClr val="tx1"/>
                </a:solidFill>
              </a:rPr>
              <a:t>INSPIRED BY ERLANG, ACTOR MODEL</a:t>
            </a:r>
          </a:p>
        </p:txBody>
      </p:sp>
      <p:sp>
        <p:nvSpPr>
          <p:cNvPr id="4" name="Content Placeholder 3">
            <a:extLst>
              <a:ext uri="{FF2B5EF4-FFF2-40B4-BE49-F238E27FC236}">
                <a16:creationId xmlns:a16="http://schemas.microsoft.com/office/drawing/2014/main" id="{DB19E706-53CA-4F4E-8244-02E5B0410A0D}"/>
              </a:ext>
            </a:extLst>
          </p:cNvPr>
          <p:cNvSpPr>
            <a:spLocks noGrp="1"/>
          </p:cNvSpPr>
          <p:nvPr>
            <p:ph idx="1"/>
          </p:nvPr>
        </p:nvSpPr>
        <p:spPr>
          <a:xfrm>
            <a:off x="1121861" y="1370143"/>
            <a:ext cx="2913091" cy="4157446"/>
          </a:xfrm>
        </p:spPr>
        <p:txBody>
          <a:bodyPr vert="horz" lIns="91440" tIns="45720" rIns="91440" bIns="45720" rtlCol="0" anchor="ctr">
            <a:normAutofit/>
          </a:bodyPr>
          <a:lstStyle/>
          <a:p>
            <a:pPr marL="0" indent="0" algn="r">
              <a:buNone/>
            </a:pPr>
            <a:endParaRPr lang="en-US" sz="2000" dirty="0">
              <a:solidFill>
                <a:srgbClr val="EF53A5"/>
              </a:solidFill>
            </a:endParaRPr>
          </a:p>
          <a:p>
            <a:pPr algn="r"/>
            <a:r>
              <a:rPr lang="en-US" sz="2400" dirty="0">
                <a:solidFill>
                  <a:schemeClr val="accent1">
                    <a:lumMod val="60000"/>
                    <a:lumOff val="40000"/>
                  </a:schemeClr>
                </a:solidFill>
              </a:rPr>
              <a:t>Akka</a:t>
            </a:r>
          </a:p>
          <a:p>
            <a:pPr algn="r"/>
            <a:r>
              <a:rPr lang="en-US" sz="2400" dirty="0">
                <a:solidFill>
                  <a:srgbClr val="EF53A5"/>
                </a:solidFill>
              </a:rPr>
              <a:t>Service Fabric</a:t>
            </a:r>
            <a:endParaRPr lang="en-US" sz="4800" dirty="0">
              <a:solidFill>
                <a:srgbClr val="EF53A5"/>
              </a:solidFill>
            </a:endParaRPr>
          </a:p>
          <a:p>
            <a:pPr algn="r"/>
            <a:endParaRPr lang="en-US" dirty="0">
              <a:solidFill>
                <a:srgbClr val="FFFFFF"/>
              </a:solidFill>
            </a:endParaRPr>
          </a:p>
          <a:p>
            <a:pPr algn="r"/>
            <a:endParaRPr lang="en-US" sz="2000">
              <a:solidFill>
                <a:srgbClr val="EF53A5"/>
              </a:solidFill>
            </a:endParaRPr>
          </a:p>
        </p:txBody>
      </p:sp>
    </p:spTree>
    <p:extLst>
      <p:ext uri="{BB962C8B-B14F-4D97-AF65-F5344CB8AC3E}">
        <p14:creationId xmlns:p14="http://schemas.microsoft.com/office/powerpoint/2010/main" val="405757558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3CB211AD-109C-4BCD-A13C-1EC51E854890}"/>
              </a:ext>
            </a:extLst>
          </p:cNvPr>
          <p:cNvPicPr>
            <a:picLocks noChangeAspect="1"/>
          </p:cNvPicPr>
          <p:nvPr/>
        </p:nvPicPr>
        <p:blipFill>
          <a:blip r:embed="rId2"/>
          <a:stretch>
            <a:fillRect/>
          </a:stretch>
        </p:blipFill>
        <p:spPr>
          <a:xfrm>
            <a:off x="339304" y="304470"/>
            <a:ext cx="2743200" cy="1820835"/>
          </a:xfrm>
          <a:prstGeom prst="rect">
            <a:avLst/>
          </a:prstGeom>
          <a:ln>
            <a:noFill/>
          </a:ln>
          <a:effectLst>
            <a:outerShdw blurRad="292100" dist="139700" dir="2700000" algn="tl" rotWithShape="0">
              <a:srgbClr val="333333">
                <a:alpha val="65000"/>
              </a:srgbClr>
            </a:outerShdw>
          </a:effectLst>
        </p:spPr>
      </p:pic>
      <p:pic>
        <p:nvPicPr>
          <p:cNvPr id="6" name="Picture 6" descr="A close up of text on a white background&#10;&#10;Description generated with very high confidence">
            <a:extLst>
              <a:ext uri="{FF2B5EF4-FFF2-40B4-BE49-F238E27FC236}">
                <a16:creationId xmlns:a16="http://schemas.microsoft.com/office/drawing/2014/main" id="{AB162E2E-4F9D-4084-B4A6-439E93E2245C}"/>
              </a:ext>
            </a:extLst>
          </p:cNvPr>
          <p:cNvPicPr>
            <a:picLocks noChangeAspect="1"/>
          </p:cNvPicPr>
          <p:nvPr/>
        </p:nvPicPr>
        <p:blipFill>
          <a:blip r:embed="rId3"/>
          <a:stretch>
            <a:fillRect/>
          </a:stretch>
        </p:blipFill>
        <p:spPr>
          <a:xfrm>
            <a:off x="3775493" y="3278629"/>
            <a:ext cx="2743200" cy="2543610"/>
          </a:xfrm>
          <a:prstGeom prst="rect">
            <a:avLst/>
          </a:prstGeom>
          <a:ln>
            <a:noFill/>
          </a:ln>
          <a:effectLst>
            <a:outerShdw blurRad="292100" dist="139700" dir="2700000" algn="tl" rotWithShape="0">
              <a:srgbClr val="333333">
                <a:alpha val="65000"/>
              </a:srgbClr>
            </a:outerShdw>
          </a:effectLst>
        </p:spPr>
      </p:pic>
      <p:pic>
        <p:nvPicPr>
          <p:cNvPr id="8" name="Picture 8" descr="A screenshot of a cell phone&#10;&#10;Description generated with very high confidence">
            <a:extLst>
              <a:ext uri="{FF2B5EF4-FFF2-40B4-BE49-F238E27FC236}">
                <a16:creationId xmlns:a16="http://schemas.microsoft.com/office/drawing/2014/main" id="{1F973C59-8848-4D42-9CB1-311313475254}"/>
              </a:ext>
            </a:extLst>
          </p:cNvPr>
          <p:cNvPicPr>
            <a:picLocks noChangeAspect="1"/>
          </p:cNvPicPr>
          <p:nvPr/>
        </p:nvPicPr>
        <p:blipFill>
          <a:blip r:embed="rId4"/>
          <a:stretch>
            <a:fillRect/>
          </a:stretch>
        </p:blipFill>
        <p:spPr>
          <a:xfrm>
            <a:off x="3775491" y="459447"/>
            <a:ext cx="2743200" cy="2114727"/>
          </a:xfrm>
          <a:prstGeom prst="rect">
            <a:avLst/>
          </a:prstGeom>
          <a:ln>
            <a:noFill/>
          </a:ln>
          <a:effectLst>
            <a:outerShdw blurRad="292100" dist="139700" dir="2700000" algn="tl" rotWithShape="0">
              <a:srgbClr val="333333">
                <a:alpha val="65000"/>
              </a:srgbClr>
            </a:outerShdw>
          </a:effectLst>
        </p:spPr>
      </p:pic>
      <p:pic>
        <p:nvPicPr>
          <p:cNvPr id="12" name="Picture 12" descr="A screenshot of a social media post&#10;&#10;Description generated with very high confidence">
            <a:extLst>
              <a:ext uri="{FF2B5EF4-FFF2-40B4-BE49-F238E27FC236}">
                <a16:creationId xmlns:a16="http://schemas.microsoft.com/office/drawing/2014/main" id="{EB5153B4-AD34-4156-AE32-DC6E8A2DE21B}"/>
              </a:ext>
            </a:extLst>
          </p:cNvPr>
          <p:cNvPicPr>
            <a:picLocks noChangeAspect="1"/>
          </p:cNvPicPr>
          <p:nvPr/>
        </p:nvPicPr>
        <p:blipFill>
          <a:blip r:embed="rId5"/>
          <a:stretch>
            <a:fillRect/>
          </a:stretch>
        </p:blipFill>
        <p:spPr>
          <a:xfrm>
            <a:off x="339305" y="2568150"/>
            <a:ext cx="2743200" cy="3418228"/>
          </a:xfrm>
          <a:prstGeom prst="rect">
            <a:avLst/>
          </a:prstGeom>
        </p:spPr>
      </p:pic>
      <p:sp>
        <p:nvSpPr>
          <p:cNvPr id="18" name="TextBox 17">
            <a:extLst>
              <a:ext uri="{FF2B5EF4-FFF2-40B4-BE49-F238E27FC236}">
                <a16:creationId xmlns:a16="http://schemas.microsoft.com/office/drawing/2014/main" id="{27CA738A-5E4C-4606-8BED-78B7691DB52C}"/>
              </a:ext>
            </a:extLst>
          </p:cNvPr>
          <p:cNvSpPr txBox="1"/>
          <p:nvPr/>
        </p:nvSpPr>
        <p:spPr>
          <a:xfrm>
            <a:off x="8534398" y="302068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The </a:t>
            </a:r>
            <a:r>
              <a:rPr lang="en-US" dirty="0" err="1"/>
              <a:t>Watsapp</a:t>
            </a:r>
            <a:r>
              <a:rPr lang="en-US" dirty="0"/>
              <a:t> Story</a:t>
            </a:r>
          </a:p>
        </p:txBody>
      </p:sp>
    </p:spTree>
    <p:extLst>
      <p:ext uri="{BB962C8B-B14F-4D97-AF65-F5344CB8AC3E}">
        <p14:creationId xmlns:p14="http://schemas.microsoft.com/office/powerpoint/2010/main" val="255382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0F2FC-6B09-4264-909E-EFEF7B7CA549}"/>
              </a:ext>
            </a:extLst>
          </p:cNvPr>
          <p:cNvSpPr>
            <a:spLocks noGrp="1"/>
          </p:cNvSpPr>
          <p:nvPr>
            <p:ph type="title"/>
          </p:nvPr>
        </p:nvSpPr>
        <p:spPr/>
        <p:txBody>
          <a:bodyPr/>
          <a:lstStyle/>
          <a:p>
            <a:r>
              <a:rPr lang="en-US"/>
              <a:t>ELIXIR HISTORY</a:t>
            </a:r>
          </a:p>
        </p:txBody>
      </p:sp>
      <p:sp>
        <p:nvSpPr>
          <p:cNvPr id="3" name="Text Placeholder 2">
            <a:extLst>
              <a:ext uri="{FF2B5EF4-FFF2-40B4-BE49-F238E27FC236}">
                <a16:creationId xmlns:a16="http://schemas.microsoft.com/office/drawing/2014/main" id="{E01B6A87-8481-45D0-856C-E3C56D0B54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4031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DDA34B8A-FA8D-4E16-AD72-7B60B1C2582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4" name="Rectangle 63">
              <a:extLst>
                <a:ext uri="{FF2B5EF4-FFF2-40B4-BE49-F238E27FC236}">
                  <a16:creationId xmlns:a16="http://schemas.microsoft.com/office/drawing/2014/main" id="{6885D229-60DD-4D71-8181-10E781C14917}"/>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Oval 64">
              <a:extLst>
                <a:ext uri="{FF2B5EF4-FFF2-40B4-BE49-F238E27FC236}">
                  <a16:creationId xmlns:a16="http://schemas.microsoft.com/office/drawing/2014/main" id="{0B0DAA45-BE66-4F0C-93A6-519D941071F9}"/>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6" name="Oval 65">
              <a:extLst>
                <a:ext uri="{FF2B5EF4-FFF2-40B4-BE49-F238E27FC236}">
                  <a16:creationId xmlns:a16="http://schemas.microsoft.com/office/drawing/2014/main" id="{EF449A3D-A43B-4688-BD89-35734D00725B}"/>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7" name="Oval 66">
              <a:extLst>
                <a:ext uri="{FF2B5EF4-FFF2-40B4-BE49-F238E27FC236}">
                  <a16:creationId xmlns:a16="http://schemas.microsoft.com/office/drawing/2014/main" id="{74E9975C-AF3D-48EF-B3F0-112A01A3820B}"/>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8" name="Oval 67">
              <a:extLst>
                <a:ext uri="{FF2B5EF4-FFF2-40B4-BE49-F238E27FC236}">
                  <a16:creationId xmlns:a16="http://schemas.microsoft.com/office/drawing/2014/main" id="{CF00A076-2FEA-40D1-8F85-84248179796B}"/>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9" name="Oval 68">
              <a:extLst>
                <a:ext uri="{FF2B5EF4-FFF2-40B4-BE49-F238E27FC236}">
                  <a16:creationId xmlns:a16="http://schemas.microsoft.com/office/drawing/2014/main" id="{A2E68741-6133-4CAA-BF3C-F0E6CF40C5B7}"/>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0" name="Freeform 5">
              <a:extLst>
                <a:ext uri="{FF2B5EF4-FFF2-40B4-BE49-F238E27FC236}">
                  <a16:creationId xmlns:a16="http://schemas.microsoft.com/office/drawing/2014/main" id="{76C01C64-4A8B-42FC-93C5-2D6A3EBAB74B}"/>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1" name="Freeform 5">
              <a:extLst>
                <a:ext uri="{FF2B5EF4-FFF2-40B4-BE49-F238E27FC236}">
                  <a16:creationId xmlns:a16="http://schemas.microsoft.com/office/drawing/2014/main" id="{D969AEA9-C1EE-45E1-9964-D9705492E128}"/>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72" name="Freeform 5">
              <a:extLst>
                <a:ext uri="{FF2B5EF4-FFF2-40B4-BE49-F238E27FC236}">
                  <a16:creationId xmlns:a16="http://schemas.microsoft.com/office/drawing/2014/main" id="{4845E67D-4E5B-44B3-AB74-5E95C839E7A5}"/>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4" name="Rectangle 73">
            <a:extLst>
              <a:ext uri="{FF2B5EF4-FFF2-40B4-BE49-F238E27FC236}">
                <a16:creationId xmlns:a16="http://schemas.microsoft.com/office/drawing/2014/main" id="{079CE317-680B-449C-A423-71C1FE069B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76" name="Group 75">
            <a:extLst>
              <a:ext uri="{FF2B5EF4-FFF2-40B4-BE49-F238E27FC236}">
                <a16:creationId xmlns:a16="http://schemas.microsoft.com/office/drawing/2014/main" id="{DD72FDFC-F497-4AA6-85C3-DDF24394D40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7" name="Rectangle 76">
              <a:extLst>
                <a:ext uri="{FF2B5EF4-FFF2-40B4-BE49-F238E27FC236}">
                  <a16:creationId xmlns:a16="http://schemas.microsoft.com/office/drawing/2014/main" id="{38ABDB68-E3D5-448E-97D3-06FFEF680193}"/>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Oval 77">
              <a:extLst>
                <a:ext uri="{FF2B5EF4-FFF2-40B4-BE49-F238E27FC236}">
                  <a16:creationId xmlns:a16="http://schemas.microsoft.com/office/drawing/2014/main" id="{283DA7DD-CA37-4ED7-8710-48E56B063BA4}"/>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9" name="Oval 78">
              <a:extLst>
                <a:ext uri="{FF2B5EF4-FFF2-40B4-BE49-F238E27FC236}">
                  <a16:creationId xmlns:a16="http://schemas.microsoft.com/office/drawing/2014/main" id="{B92F2E3C-66CD-4DEB-BA14-2A5912B65A2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F2FE6764-AB8C-4A7B-90F5-27B8CDC70F00}"/>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1" name="Freeform 5">
              <a:extLst>
                <a:ext uri="{FF2B5EF4-FFF2-40B4-BE49-F238E27FC236}">
                  <a16:creationId xmlns:a16="http://schemas.microsoft.com/office/drawing/2014/main" id="{3BF38357-85E9-42F6-8CF9-02C1FC596B0F}"/>
                </a:ext>
              </a:extLst>
            </p:cNvPr>
            <p:cNvSpPr/>
            <p:nvPr>
              <p:extLst>
                <p:ext uri="{386F3935-93C4-4BCD-93E2-E3B085C9AB24}">
                  <p16:designElem xmlns:p16="http://schemas.microsoft.com/office/powerpoint/2015/main" val="1"/>
                </p:ext>
              </p:extLst>
            </p:nvPr>
          </p:nvSpPr>
          <p:spPr bwMode="gray">
            <a:xfrm rot="16200000">
              <a:off x="446565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2" name="Freeform 5">
              <a:extLst>
                <a:ext uri="{FF2B5EF4-FFF2-40B4-BE49-F238E27FC236}">
                  <a16:creationId xmlns:a16="http://schemas.microsoft.com/office/drawing/2014/main" id="{B8DD7FEB-D9F3-4F5B-982C-36B0664D0205}"/>
                </a:ext>
              </a:extLst>
            </p:cNvPr>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3" name="Freeform 5">
              <a:extLst>
                <a:ext uri="{FF2B5EF4-FFF2-40B4-BE49-F238E27FC236}">
                  <a16:creationId xmlns:a16="http://schemas.microsoft.com/office/drawing/2014/main" id="{96BA11E4-0636-4FA9-A836-2A4FB176449A}"/>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58" name="Picture 58" descr="A person holding a sign&#10;&#10;Description generated with high confidence">
            <a:extLst>
              <a:ext uri="{FF2B5EF4-FFF2-40B4-BE49-F238E27FC236}">
                <a16:creationId xmlns:a16="http://schemas.microsoft.com/office/drawing/2014/main" id="{8D2C4317-DF8C-4613-B352-9016C4D39863}"/>
              </a:ext>
            </a:extLst>
          </p:cNvPr>
          <p:cNvPicPr>
            <a:picLocks noGrp="1" noChangeAspect="1"/>
          </p:cNvPicPr>
          <p:nvPr>
            <p:ph type="pic" idx="4294967295"/>
          </p:nvPr>
        </p:nvPicPr>
        <p:blipFill rotWithShape="1">
          <a:blip r:embed="rId3"/>
          <a:srcRect l="14705" r="14705"/>
          <a:stretch/>
        </p:blipFill>
        <p:spPr>
          <a:xfrm>
            <a:off x="7418226" y="645106"/>
            <a:ext cx="3942711" cy="5585369"/>
          </a:xfrm>
          <a:prstGeom prst="rect">
            <a:avLst/>
          </a:prstGeom>
        </p:spPr>
      </p:pic>
      <p:sp>
        <p:nvSpPr>
          <p:cNvPr id="85" name="Rectangle 84">
            <a:extLst>
              <a:ext uri="{FF2B5EF4-FFF2-40B4-BE49-F238E27FC236}">
                <a16:creationId xmlns:a16="http://schemas.microsoft.com/office/drawing/2014/main" id="{EADD3260-4BDA-459B-A162-5E1B897E38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970C36-EBF4-42B8-A489-243719F50FE8}"/>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b="0" i="0" kern="1200">
                <a:solidFill>
                  <a:srgbClr val="EBEBEB"/>
                </a:solidFill>
                <a:latin typeface="+mj-lt"/>
                <a:ea typeface="+mj-ea"/>
                <a:cs typeface="+mj-cs"/>
              </a:rPr>
              <a:t>JOSE VALIM</a:t>
            </a:r>
          </a:p>
        </p:txBody>
      </p:sp>
      <p:sp>
        <p:nvSpPr>
          <p:cNvPr id="3" name="Text Placeholder 2">
            <a:extLst>
              <a:ext uri="{FF2B5EF4-FFF2-40B4-BE49-F238E27FC236}">
                <a16:creationId xmlns:a16="http://schemas.microsoft.com/office/drawing/2014/main" id="{A30A8379-EE12-4AE2-A539-BACFB6C3CD40}"/>
              </a:ext>
            </a:extLst>
          </p:cNvPr>
          <p:cNvSpPr>
            <a:spLocks noGrp="1"/>
          </p:cNvSpPr>
          <p:nvPr>
            <p:ph type="body" sz="half" idx="4294967295"/>
          </p:nvPr>
        </p:nvSpPr>
        <p:spPr>
          <a:xfrm>
            <a:off x="639098" y="2418735"/>
            <a:ext cx="6072776" cy="3811740"/>
          </a:xfrm>
        </p:spPr>
        <p:txBody>
          <a:bodyPr vert="horz" lIns="91440" tIns="45720" rIns="91440" bIns="45720" rtlCol="0" anchor="ctr">
            <a:normAutofit/>
          </a:bodyPr>
          <a:lstStyle/>
          <a:p>
            <a:r>
              <a:rPr lang="en-US" dirty="0">
                <a:solidFill>
                  <a:srgbClr val="FFFFFF"/>
                </a:solidFill>
              </a:rPr>
              <a:t>Brazilian Engineer</a:t>
            </a:r>
            <a:endParaRPr lang="en-US" dirty="0"/>
          </a:p>
          <a:p>
            <a:r>
              <a:rPr lang="en-US" dirty="0">
                <a:solidFill>
                  <a:srgbClr val="FFFFFF"/>
                </a:solidFill>
              </a:rPr>
              <a:t>Ruby on Rails Core Maintainer</a:t>
            </a:r>
            <a:endParaRPr lang="en-US" dirty="0">
              <a:solidFill>
                <a:schemeClr val="tx1"/>
              </a:solidFill>
            </a:endParaRPr>
          </a:p>
          <a:p>
            <a:endParaRPr lang="en-US">
              <a:solidFill>
                <a:srgbClr val="FFFFFF"/>
              </a:solidFill>
            </a:endParaRPr>
          </a:p>
        </p:txBody>
      </p:sp>
    </p:spTree>
    <p:extLst>
      <p:ext uri="{BB962C8B-B14F-4D97-AF65-F5344CB8AC3E}">
        <p14:creationId xmlns:p14="http://schemas.microsoft.com/office/powerpoint/2010/main" val="3845001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7" descr="A close up of text on a black background&#10;&#10;Description generated with high confidence">
            <a:extLst>
              <a:ext uri="{FF2B5EF4-FFF2-40B4-BE49-F238E27FC236}">
                <a16:creationId xmlns:a16="http://schemas.microsoft.com/office/drawing/2014/main" id="{1598D7C8-8E30-4F7F-BB92-CF8F9542E5D7}"/>
              </a:ext>
            </a:extLst>
          </p:cNvPr>
          <p:cNvPicPr>
            <a:picLocks noGrp="1" noChangeAspect="1"/>
          </p:cNvPicPr>
          <p:nvPr>
            <p:ph type="pic" idx="4294967295"/>
          </p:nvPr>
        </p:nvPicPr>
        <p:blipFill rotWithShape="1">
          <a:blip r:embed="rId2"/>
          <a:srcRect l="7646" r="7646"/>
          <a:stretch/>
        </p:blipFill>
        <p:spPr>
          <a:xfrm>
            <a:off x="2904228" y="1076562"/>
            <a:ext cx="2301127" cy="2911146"/>
          </a:xfrm>
          <a:prstGeom prst="rect">
            <a:avLst/>
          </a:prstGeom>
        </p:spPr>
      </p:pic>
      <p:pic>
        <p:nvPicPr>
          <p:cNvPr id="9" name="Picture 9" descr="A person sitting on a couch&#10;&#10;Description generated with very high confidence">
            <a:extLst>
              <a:ext uri="{FF2B5EF4-FFF2-40B4-BE49-F238E27FC236}">
                <a16:creationId xmlns:a16="http://schemas.microsoft.com/office/drawing/2014/main" id="{00A9609D-934D-4793-ACC8-5CC7181CF5B7}"/>
              </a:ext>
            </a:extLst>
          </p:cNvPr>
          <p:cNvPicPr>
            <a:picLocks noChangeAspect="1"/>
          </p:cNvPicPr>
          <p:nvPr/>
        </p:nvPicPr>
        <p:blipFill>
          <a:blip r:embed="rId3"/>
          <a:stretch>
            <a:fillRect/>
          </a:stretch>
        </p:blipFill>
        <p:spPr>
          <a:xfrm>
            <a:off x="143278" y="4318884"/>
            <a:ext cx="4125317" cy="2320490"/>
          </a:xfrm>
          <a:prstGeom prst="rect">
            <a:avLst/>
          </a:prstGeom>
        </p:spPr>
      </p:pic>
      <p:pic>
        <p:nvPicPr>
          <p:cNvPr id="12" name="Picture 12" descr="A close up of a logo&#10;&#10;Description generated with very high confidence">
            <a:extLst>
              <a:ext uri="{FF2B5EF4-FFF2-40B4-BE49-F238E27FC236}">
                <a16:creationId xmlns:a16="http://schemas.microsoft.com/office/drawing/2014/main" id="{12DAD58E-334D-4F1D-AA94-2B6CEFF9A92A}"/>
              </a:ext>
            </a:extLst>
          </p:cNvPr>
          <p:cNvPicPr>
            <a:picLocks noChangeAspect="1"/>
          </p:cNvPicPr>
          <p:nvPr/>
        </p:nvPicPr>
        <p:blipFill>
          <a:blip r:embed="rId4"/>
          <a:stretch>
            <a:fillRect/>
          </a:stretch>
        </p:blipFill>
        <p:spPr>
          <a:xfrm>
            <a:off x="5658922" y="1967769"/>
            <a:ext cx="2743200" cy="2404872"/>
          </a:xfrm>
          <a:prstGeom prst="rect">
            <a:avLst/>
          </a:prstGeom>
        </p:spPr>
      </p:pic>
      <p:pic>
        <p:nvPicPr>
          <p:cNvPr id="14" name="Picture 14" descr="A close up of text on a white background&#10;&#10;Description generated with high confidence">
            <a:extLst>
              <a:ext uri="{FF2B5EF4-FFF2-40B4-BE49-F238E27FC236}">
                <a16:creationId xmlns:a16="http://schemas.microsoft.com/office/drawing/2014/main" id="{6F6F3D35-2BEA-4AC7-B35C-0911AF3C6299}"/>
              </a:ext>
            </a:extLst>
          </p:cNvPr>
          <p:cNvPicPr>
            <a:picLocks noChangeAspect="1"/>
          </p:cNvPicPr>
          <p:nvPr/>
        </p:nvPicPr>
        <p:blipFill>
          <a:blip r:embed="rId5"/>
          <a:stretch>
            <a:fillRect/>
          </a:stretch>
        </p:blipFill>
        <p:spPr>
          <a:xfrm>
            <a:off x="1350" y="179"/>
            <a:ext cx="2455832" cy="2875112"/>
          </a:xfrm>
          <a:prstGeom prst="rect">
            <a:avLst/>
          </a:prstGeom>
        </p:spPr>
      </p:pic>
      <p:pic>
        <p:nvPicPr>
          <p:cNvPr id="16" name="Picture 16" descr="A close up of a logo&#10;&#10;Description generated with very high confidence">
            <a:extLst>
              <a:ext uri="{FF2B5EF4-FFF2-40B4-BE49-F238E27FC236}">
                <a16:creationId xmlns:a16="http://schemas.microsoft.com/office/drawing/2014/main" id="{08AAD1AB-8FAE-4225-8954-98AEFF19319D}"/>
              </a:ext>
            </a:extLst>
          </p:cNvPr>
          <p:cNvPicPr>
            <a:picLocks noChangeAspect="1"/>
          </p:cNvPicPr>
          <p:nvPr/>
        </p:nvPicPr>
        <p:blipFill>
          <a:blip r:embed="rId6"/>
          <a:stretch>
            <a:fillRect/>
          </a:stretch>
        </p:blipFill>
        <p:spPr>
          <a:xfrm>
            <a:off x="8922587" y="4852461"/>
            <a:ext cx="2743200" cy="891192"/>
          </a:xfrm>
          <a:prstGeom prst="rect">
            <a:avLst/>
          </a:prstGeom>
        </p:spPr>
      </p:pic>
      <p:sp>
        <p:nvSpPr>
          <p:cNvPr id="2" name="TextBox 1">
            <a:extLst>
              <a:ext uri="{FF2B5EF4-FFF2-40B4-BE49-F238E27FC236}">
                <a16:creationId xmlns:a16="http://schemas.microsoft.com/office/drawing/2014/main" id="{BD3A42CF-9D23-4BE9-A15C-CE3F7D6A5888}"/>
              </a:ext>
            </a:extLst>
          </p:cNvPr>
          <p:cNvSpPr txBox="1"/>
          <p:nvPr/>
        </p:nvSpPr>
        <p:spPr>
          <a:xfrm>
            <a:off x="-5753" y="3063814"/>
            <a:ext cx="3001992"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2. Investigates scalability with concurrency. Thinks threads are not cool!</a:t>
            </a:r>
          </a:p>
        </p:txBody>
      </p:sp>
      <p:sp>
        <p:nvSpPr>
          <p:cNvPr id="3" name="TextBox 2">
            <a:extLst>
              <a:ext uri="{FF2B5EF4-FFF2-40B4-BE49-F238E27FC236}">
                <a16:creationId xmlns:a16="http://schemas.microsoft.com/office/drawing/2014/main" id="{189ADC35-1347-47BE-9223-95BA7039E69A}"/>
              </a:ext>
            </a:extLst>
          </p:cNvPr>
          <p:cNvSpPr txBox="1"/>
          <p:nvPr/>
        </p:nvSpPr>
        <p:spPr>
          <a:xfrm>
            <a:off x="2582173" y="1436"/>
            <a:ext cx="3519577"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3. Researches alternate technologies, languages for high-scalable systems</a:t>
            </a:r>
          </a:p>
        </p:txBody>
      </p:sp>
      <p:sp>
        <p:nvSpPr>
          <p:cNvPr id="4" name="TextBox 3">
            <a:extLst>
              <a:ext uri="{FF2B5EF4-FFF2-40B4-BE49-F238E27FC236}">
                <a16:creationId xmlns:a16="http://schemas.microsoft.com/office/drawing/2014/main" id="{D2A186D6-4A60-4E7C-A626-D5E6062796B8}"/>
              </a:ext>
            </a:extLst>
          </p:cNvPr>
          <p:cNvSpPr txBox="1"/>
          <p:nvPr/>
        </p:nvSpPr>
        <p:spPr>
          <a:xfrm>
            <a:off x="5026324" y="4674078"/>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5. Learns and works with Erlang. Loves it.</a:t>
            </a:r>
          </a:p>
        </p:txBody>
      </p:sp>
      <p:sp>
        <p:nvSpPr>
          <p:cNvPr id="5" name="TextBox 4">
            <a:extLst>
              <a:ext uri="{FF2B5EF4-FFF2-40B4-BE49-F238E27FC236}">
                <a16:creationId xmlns:a16="http://schemas.microsoft.com/office/drawing/2014/main" id="{0CCD95ED-0449-48D8-BFC6-58881C05C8BD}"/>
              </a:ext>
            </a:extLst>
          </p:cNvPr>
          <p:cNvSpPr txBox="1"/>
          <p:nvPr/>
        </p:nvSpPr>
        <p:spPr>
          <a:xfrm>
            <a:off x="5658929" y="921589"/>
            <a:ext cx="339018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4. Discovers Erlang via Seven Languages book </a:t>
            </a:r>
          </a:p>
        </p:txBody>
      </p:sp>
      <p:sp>
        <p:nvSpPr>
          <p:cNvPr id="8" name="TextBox 7">
            <a:extLst>
              <a:ext uri="{FF2B5EF4-FFF2-40B4-BE49-F238E27FC236}">
                <a16:creationId xmlns:a16="http://schemas.microsoft.com/office/drawing/2014/main" id="{32E7D7CF-6CFE-4F55-9959-AC94010F486A}"/>
              </a:ext>
            </a:extLst>
          </p:cNvPr>
          <p:cNvSpPr txBox="1"/>
          <p:nvPr/>
        </p:nvSpPr>
        <p:spPr>
          <a:xfrm>
            <a:off x="8778816" y="4027098"/>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6. Misses tooling based productivity</a:t>
            </a:r>
          </a:p>
        </p:txBody>
      </p:sp>
      <p:sp>
        <p:nvSpPr>
          <p:cNvPr id="10" name="TextBox 9">
            <a:extLst>
              <a:ext uri="{FF2B5EF4-FFF2-40B4-BE49-F238E27FC236}">
                <a16:creationId xmlns:a16="http://schemas.microsoft.com/office/drawing/2014/main" id="{1C67FCBB-1EE2-4B10-89A6-A113219EFD44}"/>
              </a:ext>
            </a:extLst>
          </p:cNvPr>
          <p:cNvSpPr txBox="1"/>
          <p:nvPr/>
        </p:nvSpPr>
        <p:spPr>
          <a:xfrm>
            <a:off x="6852247" y="5881774"/>
            <a:ext cx="521610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7. Implements Elixir to have all of Erlang's advantages, but with added productivity.</a:t>
            </a:r>
          </a:p>
        </p:txBody>
      </p:sp>
      <p:sp>
        <p:nvSpPr>
          <p:cNvPr id="13" name="TextBox 12">
            <a:extLst>
              <a:ext uri="{FF2B5EF4-FFF2-40B4-BE49-F238E27FC236}">
                <a16:creationId xmlns:a16="http://schemas.microsoft.com/office/drawing/2014/main" id="{21448766-E4DD-42C2-A341-551D5555C852}"/>
              </a:ext>
            </a:extLst>
          </p:cNvPr>
          <p:cNvSpPr txBox="1"/>
          <p:nvPr/>
        </p:nvSpPr>
        <p:spPr>
          <a:xfrm>
            <a:off x="4336208" y="5608602"/>
            <a:ext cx="215372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Jose' </a:t>
            </a:r>
            <a:r>
              <a:rPr lang="en-US" dirty="0" err="1"/>
              <a:t>Valim</a:t>
            </a:r>
          </a:p>
          <a:p>
            <a:r>
              <a:rPr lang="en-US" dirty="0"/>
              <a:t>Ruby on Rails Core maintainer</a:t>
            </a:r>
          </a:p>
        </p:txBody>
      </p:sp>
    </p:spTree>
    <p:extLst>
      <p:ext uri="{BB962C8B-B14F-4D97-AF65-F5344CB8AC3E}">
        <p14:creationId xmlns:p14="http://schemas.microsoft.com/office/powerpoint/2010/main" val="246887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lose up of a sign&#10;&#10;Description generated with high confidence">
            <a:extLst>
              <a:ext uri="{FF2B5EF4-FFF2-40B4-BE49-F238E27FC236}">
                <a16:creationId xmlns:a16="http://schemas.microsoft.com/office/drawing/2014/main" id="{E80D5168-F6EE-4B27-8883-8C611C6FC640}"/>
              </a:ext>
            </a:extLst>
          </p:cNvPr>
          <p:cNvPicPr>
            <a:picLocks noChangeAspect="1"/>
          </p:cNvPicPr>
          <p:nvPr/>
        </p:nvPicPr>
        <p:blipFill>
          <a:blip r:embed="rId2"/>
          <a:stretch>
            <a:fillRect/>
          </a:stretch>
        </p:blipFill>
        <p:spPr>
          <a:xfrm>
            <a:off x="4984956" y="2810763"/>
            <a:ext cx="2997538" cy="2997538"/>
          </a:xfrm>
          <a:prstGeom prst="roundRect">
            <a:avLst>
              <a:gd name="adj" fmla="val 1858"/>
            </a:avLst>
          </a:prstGeom>
          <a:effectLst/>
        </p:spPr>
      </p:pic>
      <p:pic>
        <p:nvPicPr>
          <p:cNvPr id="6" name="Picture 6">
            <a:extLst>
              <a:ext uri="{FF2B5EF4-FFF2-40B4-BE49-F238E27FC236}">
                <a16:creationId xmlns:a16="http://schemas.microsoft.com/office/drawing/2014/main" id="{218E6480-054B-4448-8F32-D4BDAD229FC0}"/>
              </a:ext>
            </a:extLst>
          </p:cNvPr>
          <p:cNvPicPr>
            <a:picLocks noChangeAspect="1"/>
          </p:cNvPicPr>
          <p:nvPr/>
        </p:nvPicPr>
        <p:blipFill>
          <a:blip r:embed="rId3"/>
          <a:stretch>
            <a:fillRect/>
          </a:stretch>
        </p:blipFill>
        <p:spPr>
          <a:xfrm>
            <a:off x="8146220" y="3897371"/>
            <a:ext cx="2997538" cy="824322"/>
          </a:xfrm>
          <a:prstGeom prst="roundRect">
            <a:avLst>
              <a:gd name="adj" fmla="val 1858"/>
            </a:avLst>
          </a:prstGeom>
          <a:effectLst/>
        </p:spPr>
      </p:pic>
      <p:sp>
        <p:nvSpPr>
          <p:cNvPr id="9" name="Title 8">
            <a:extLst>
              <a:ext uri="{FF2B5EF4-FFF2-40B4-BE49-F238E27FC236}">
                <a16:creationId xmlns:a16="http://schemas.microsoft.com/office/drawing/2014/main" id="{8EB0858D-6DDB-47A0-BB14-C48BB33E6583}"/>
              </a:ext>
            </a:extLst>
          </p:cNvPr>
          <p:cNvSpPr>
            <a:spLocks noGrp="1"/>
          </p:cNvSpPr>
          <p:nvPr>
            <p:ph type="title"/>
          </p:nvPr>
        </p:nvSpPr>
        <p:spPr>
          <a:xfrm>
            <a:off x="1154954" y="973668"/>
            <a:ext cx="8761413" cy="706964"/>
          </a:xfrm>
        </p:spPr>
        <p:txBody>
          <a:bodyPr>
            <a:normAutofit/>
          </a:bodyPr>
          <a:lstStyle/>
          <a:p>
            <a:r>
              <a:rPr lang="en-US" dirty="0"/>
              <a:t>Thank you for the opportunity!</a:t>
            </a:r>
          </a:p>
        </p:txBody>
      </p:sp>
      <p:sp>
        <p:nvSpPr>
          <p:cNvPr id="11" name="Content Placeholder 10">
            <a:extLst>
              <a:ext uri="{FF2B5EF4-FFF2-40B4-BE49-F238E27FC236}">
                <a16:creationId xmlns:a16="http://schemas.microsoft.com/office/drawing/2014/main" id="{BACE17FE-BBD7-49D7-B98F-3D1F4A50B28A}"/>
              </a:ext>
            </a:extLst>
          </p:cNvPr>
          <p:cNvSpPr>
            <a:spLocks noGrp="1"/>
          </p:cNvSpPr>
          <p:nvPr>
            <p:ph idx="1"/>
          </p:nvPr>
        </p:nvSpPr>
        <p:spPr>
          <a:xfrm>
            <a:off x="1154955" y="2603500"/>
            <a:ext cx="3481054" cy="3416300"/>
          </a:xfrm>
        </p:spPr>
        <p:txBody>
          <a:bodyPr anchor="ctr">
            <a:normAutofit/>
          </a:bodyPr>
          <a:lstStyle/>
          <a:p>
            <a:r>
              <a:rPr lang="en-US" sz="1600" dirty="0"/>
              <a:t>Amazing community.</a:t>
            </a:r>
            <a:endParaRPr lang="en-US" dirty="0"/>
          </a:p>
          <a:p>
            <a:r>
              <a:rPr lang="en-US" sz="1600" dirty="0"/>
              <a:t>Please donate.</a:t>
            </a:r>
          </a:p>
          <a:p>
            <a:r>
              <a:rPr lang="en-US" sz="1600" dirty="0">
                <a:solidFill>
                  <a:srgbClr val="404040"/>
                </a:solidFill>
              </a:rPr>
              <a:t>Thank you, sponsors!</a:t>
            </a:r>
          </a:p>
        </p:txBody>
      </p:sp>
    </p:spTree>
    <p:extLst>
      <p:ext uri="{BB962C8B-B14F-4D97-AF65-F5344CB8AC3E}">
        <p14:creationId xmlns:p14="http://schemas.microsoft.com/office/powerpoint/2010/main" val="30303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0F2FC-6B09-4264-909E-EFEF7B7CA549}"/>
              </a:ext>
            </a:extLst>
          </p:cNvPr>
          <p:cNvSpPr>
            <a:spLocks noGrp="1"/>
          </p:cNvSpPr>
          <p:nvPr>
            <p:ph type="title"/>
          </p:nvPr>
        </p:nvSpPr>
        <p:spPr/>
        <p:txBody>
          <a:bodyPr/>
          <a:lstStyle/>
          <a:p>
            <a:r>
              <a:rPr lang="en-US" dirty="0"/>
              <a:t>ERLANG HISTORY</a:t>
            </a:r>
          </a:p>
        </p:txBody>
      </p:sp>
      <p:sp>
        <p:nvSpPr>
          <p:cNvPr id="3" name="Text Placeholder 2">
            <a:extLst>
              <a:ext uri="{FF2B5EF4-FFF2-40B4-BE49-F238E27FC236}">
                <a16:creationId xmlns:a16="http://schemas.microsoft.com/office/drawing/2014/main" id="{E01B6A87-8481-45D0-856C-E3C56D0B54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96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061F655-345C-4AD8-85BC-913D875232C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643780CE-2BE5-46F6-97B2-60DF30217ED3}"/>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4233DC0E-DE6C-4FB6-A529-51B162641AB8}"/>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3870477F-E451-4BC3-863F-0E2FC572884B}"/>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8FBA05C-D740-40CE-9A7D-9E5A715AEA36}"/>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5">
              <a:extLst>
                <a:ext uri="{FF2B5EF4-FFF2-40B4-BE49-F238E27FC236}">
                  <a16:creationId xmlns:a16="http://schemas.microsoft.com/office/drawing/2014/main" id="{B4A81DE1-E2BC-4A31-99EE-71350421B0EA}"/>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a:extLst>
                <a:ext uri="{FF2B5EF4-FFF2-40B4-BE49-F238E27FC236}">
                  <a16:creationId xmlns:a16="http://schemas.microsoft.com/office/drawing/2014/main" id="{FDE8183D-5757-4D73-A338-62BDD88E49B2}"/>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5" name="Freeform 5">
              <a:extLst>
                <a:ext uri="{FF2B5EF4-FFF2-40B4-BE49-F238E27FC236}">
                  <a16:creationId xmlns:a16="http://schemas.microsoft.com/office/drawing/2014/main" id="{F6ACD5FC-CAFE-48EB-B765-60EED2E052F0}"/>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2" name="Picture 2" descr="A group of people sitting on a couch&#10;&#10;Description generated with very high confidence">
            <a:extLst>
              <a:ext uri="{FF2B5EF4-FFF2-40B4-BE49-F238E27FC236}">
                <a16:creationId xmlns:a16="http://schemas.microsoft.com/office/drawing/2014/main" id="{BAC28AC0-B3C0-4E62-B7B3-6CFCC2EBAC16}"/>
              </a:ext>
            </a:extLst>
          </p:cNvPr>
          <p:cNvPicPr>
            <a:picLocks noChangeAspect="1"/>
          </p:cNvPicPr>
          <p:nvPr/>
        </p:nvPicPr>
        <p:blipFill rotWithShape="1">
          <a:blip r:embed="rId3"/>
          <a:srcRect l="444"/>
          <a:stretch/>
        </p:blipFill>
        <p:spPr>
          <a:xfrm>
            <a:off x="5194607" y="1631390"/>
            <a:ext cx="6391533" cy="3595220"/>
          </a:xfrm>
          <a:prstGeom prst="rect">
            <a:avLst/>
          </a:prstGeom>
        </p:spPr>
      </p:pic>
      <p:sp>
        <p:nvSpPr>
          <p:cNvPr id="27" name="Rectangle 26">
            <a:extLst>
              <a:ext uri="{FF2B5EF4-FFF2-40B4-BE49-F238E27FC236}">
                <a16:creationId xmlns:a16="http://schemas.microsoft.com/office/drawing/2014/main" id="{9F33B405-D785-4738-B1C0-6A0AA5E982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B72D5E47-2F0C-4961-A4EF-27EF8171D146}"/>
              </a:ext>
            </a:extLst>
          </p:cNvPr>
          <p:cNvSpPr>
            <a:spLocks noGrp="1"/>
          </p:cNvSpPr>
          <p:nvPr>
            <p:ph type="title"/>
          </p:nvPr>
        </p:nvSpPr>
        <p:spPr>
          <a:xfrm>
            <a:off x="1054314" y="3115894"/>
            <a:ext cx="3229757" cy="646421"/>
          </a:xfrm>
        </p:spPr>
        <p:txBody>
          <a:bodyPr>
            <a:normAutofit fontScale="90000"/>
          </a:bodyPr>
          <a:lstStyle/>
          <a:p>
            <a:r>
              <a:rPr lang="en-US" sz="2400" dirty="0">
                <a:solidFill>
                  <a:srgbClr val="EBEBEB"/>
                </a:solidFill>
              </a:rPr>
              <a:t>A history of Erlang </a:t>
            </a:r>
            <a:br>
              <a:rPr lang="en-US" sz="2400" dirty="0">
                <a:solidFill>
                  <a:srgbClr val="EBEBEB"/>
                </a:solidFill>
              </a:rPr>
            </a:br>
            <a:r>
              <a:rPr lang="en-US" sz="2400" dirty="0">
                <a:solidFill>
                  <a:srgbClr val="EBEBEB"/>
                </a:solidFill>
              </a:rPr>
              <a:t>– </a:t>
            </a:r>
            <a:r>
              <a:rPr lang="en-US" sz="2400" dirty="0" err="1">
                <a:solidFill>
                  <a:srgbClr val="EBEBEB"/>
                </a:solidFill>
              </a:rPr>
              <a:t>JoeArmstrong</a:t>
            </a:r>
          </a:p>
        </p:txBody>
      </p:sp>
      <p:sp>
        <p:nvSpPr>
          <p:cNvPr id="13" name="Content Placeholder 12">
            <a:extLst>
              <a:ext uri="{FF2B5EF4-FFF2-40B4-BE49-F238E27FC236}">
                <a16:creationId xmlns:a16="http://schemas.microsoft.com/office/drawing/2014/main" id="{CF837D93-B2D3-4977-815F-D4E5F0A5E4C3}"/>
              </a:ext>
            </a:extLst>
          </p:cNvPr>
          <p:cNvSpPr>
            <a:spLocks noGrp="1"/>
          </p:cNvSpPr>
          <p:nvPr>
            <p:ph idx="1"/>
          </p:nvPr>
        </p:nvSpPr>
        <p:spPr>
          <a:xfrm>
            <a:off x="766767" y="5614598"/>
            <a:ext cx="3521914" cy="462712"/>
          </a:xfrm>
        </p:spPr>
        <p:txBody>
          <a:bodyPr vert="horz" lIns="91440" tIns="45720" rIns="91440" bIns="45720" rtlCol="0" anchor="t">
            <a:normAutofit fontScale="70000" lnSpcReduction="20000"/>
          </a:bodyPr>
          <a:lstStyle/>
          <a:p>
            <a:pPr>
              <a:buNone/>
            </a:pPr>
            <a:r>
              <a:rPr lang="en-US" dirty="0">
                <a:solidFill>
                  <a:srgbClr val="FFFFFF"/>
                </a:solidFill>
              </a:rPr>
              <a:t>http://webcem01.cem.itesm.mx:8005/erlang/cd/downloads/hopl_erlang.pdf</a:t>
            </a:r>
            <a:endParaRPr lang="en-US">
              <a:solidFill>
                <a:schemeClr val="tx1"/>
              </a:solidFill>
            </a:endParaRPr>
          </a:p>
        </p:txBody>
      </p:sp>
    </p:spTree>
    <p:extLst>
      <p:ext uri="{BB962C8B-B14F-4D97-AF65-F5344CB8AC3E}">
        <p14:creationId xmlns:p14="http://schemas.microsoft.com/office/powerpoint/2010/main" val="2435068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EE38DD9-97DA-45DF-BBF7-C2BE3A6F9D12}"/>
              </a:ext>
            </a:extLst>
          </p:cNvPr>
          <p:cNvPicPr>
            <a:picLocks noChangeAspect="1"/>
          </p:cNvPicPr>
          <p:nvPr/>
        </p:nvPicPr>
        <p:blipFill>
          <a:blip r:embed="rId2"/>
          <a:stretch>
            <a:fillRect/>
          </a:stretch>
        </p:blipFill>
        <p:spPr>
          <a:xfrm>
            <a:off x="10743832" y="5550781"/>
            <a:ext cx="1441536" cy="1313126"/>
          </a:xfrm>
          <a:prstGeom prst="roundRect">
            <a:avLst>
              <a:gd name="adj" fmla="val 1858"/>
            </a:avLst>
          </a:prstGeom>
          <a:effectLst>
            <a:outerShdw blurRad="50800" dist="50800" dir="5400000" algn="tl" rotWithShape="0">
              <a:srgbClr val="000000">
                <a:alpha val="43000"/>
              </a:srgbClr>
            </a:outerShdw>
          </a:effectLst>
        </p:spPr>
      </p:pic>
      <p:sp>
        <p:nvSpPr>
          <p:cNvPr id="12" name="Title 11">
            <a:extLst>
              <a:ext uri="{FF2B5EF4-FFF2-40B4-BE49-F238E27FC236}">
                <a16:creationId xmlns:a16="http://schemas.microsoft.com/office/drawing/2014/main" id="{BF465E8D-8B01-48E5-AC1D-EC7DD7B162A5}"/>
              </a:ext>
            </a:extLst>
          </p:cNvPr>
          <p:cNvSpPr>
            <a:spLocks noGrp="1"/>
          </p:cNvSpPr>
          <p:nvPr>
            <p:ph type="title"/>
          </p:nvPr>
        </p:nvSpPr>
        <p:spPr/>
        <p:txBody>
          <a:bodyPr/>
          <a:lstStyle/>
          <a:p>
            <a:r>
              <a:rPr lang="en-US" dirty="0">
                <a:solidFill>
                  <a:srgbClr val="EBEBEB"/>
                </a:solidFill>
              </a:rPr>
              <a:t>The CS Lab</a:t>
            </a:r>
          </a:p>
        </p:txBody>
      </p:sp>
      <p:sp>
        <p:nvSpPr>
          <p:cNvPr id="14" name="Content Placeholder 13">
            <a:extLst>
              <a:ext uri="{FF2B5EF4-FFF2-40B4-BE49-F238E27FC236}">
                <a16:creationId xmlns:a16="http://schemas.microsoft.com/office/drawing/2014/main" id="{562D721E-6C75-4D8E-B754-9B517B9D2182}"/>
              </a:ext>
            </a:extLst>
          </p:cNvPr>
          <p:cNvSpPr>
            <a:spLocks noGrp="1"/>
          </p:cNvSpPr>
          <p:nvPr>
            <p:ph idx="1"/>
          </p:nvPr>
        </p:nvSpPr>
        <p:spPr>
          <a:xfrm>
            <a:off x="1154954" y="2603500"/>
            <a:ext cx="8825659" cy="4005771"/>
          </a:xfrm>
        </p:spPr>
        <p:txBody>
          <a:bodyPr vert="horz" lIns="91440" tIns="45720" rIns="91440" bIns="45720" rtlCol="0" anchor="t">
            <a:normAutofit fontScale="47500" lnSpcReduction="20000"/>
          </a:bodyPr>
          <a:lstStyle/>
          <a:p>
            <a:r>
              <a:rPr lang="en-US" dirty="0"/>
              <a:t>Ericsson – Stockholm, Sweden</a:t>
            </a:r>
            <a:endParaRPr lang="en-US" dirty="0">
              <a:solidFill>
                <a:schemeClr val="tx1"/>
              </a:solidFill>
            </a:endParaRPr>
          </a:p>
          <a:p>
            <a:r>
              <a:rPr lang="en-US" dirty="0"/>
              <a:t>Bjarne </a:t>
            </a:r>
            <a:r>
              <a:rPr lang="en-US" dirty="0" err="1"/>
              <a:t>Däcker</a:t>
            </a:r>
            <a:r>
              <a:rPr lang="en-US" dirty="0"/>
              <a:t> brings along Mike Williams</a:t>
            </a:r>
          </a:p>
          <a:p>
            <a:r>
              <a:rPr lang="en-US" dirty="0"/>
              <a:t>1983 – The CS Lab is established</a:t>
            </a:r>
          </a:p>
          <a:p>
            <a:r>
              <a:rPr lang="en-US" dirty="0"/>
              <a:t>State of the Art – AXE telephone exchange written in a proprietary language PLEX</a:t>
            </a:r>
          </a:p>
          <a:p>
            <a:r>
              <a:rPr lang="en-US" dirty="0"/>
              <a:t>Hire Joe Armstrong, Rob </a:t>
            </a:r>
            <a:r>
              <a:rPr lang="en-US" dirty="0" err="1"/>
              <a:t>Virding</a:t>
            </a:r>
          </a:p>
          <a:p>
            <a:r>
              <a:rPr lang="en-US" dirty="0"/>
              <a:t>Bjarne </a:t>
            </a:r>
            <a:r>
              <a:rPr lang="en-US" dirty="0" err="1"/>
              <a:t>Däcker</a:t>
            </a:r>
            <a:r>
              <a:rPr lang="en-US" dirty="0"/>
              <a:t> to the team : "Solve Ericsson's Software problem"</a:t>
            </a:r>
          </a:p>
          <a:p>
            <a:r>
              <a:rPr lang="en-US" dirty="0"/>
              <a:t>Investigate various languages.</a:t>
            </a:r>
          </a:p>
          <a:p>
            <a:r>
              <a:rPr lang="en-US" dirty="0"/>
              <a:t>Go to conferences – Ask questions about Failure</a:t>
            </a:r>
          </a:p>
          <a:p>
            <a:r>
              <a:rPr lang="en-US" dirty="0"/>
              <a:t>Look at University papers.</a:t>
            </a:r>
          </a:p>
          <a:p>
            <a:r>
              <a:rPr lang="en-US" dirty="0"/>
              <a:t>Have access to a VMS, telephone switch, and UNIX.</a:t>
            </a:r>
          </a:p>
          <a:p>
            <a:r>
              <a:rPr lang="en-US" dirty="0"/>
              <a:t>Joe starts with Smalltalk.</a:t>
            </a:r>
          </a:p>
          <a:p>
            <a:r>
              <a:rPr lang="en-US" dirty="0"/>
              <a:t>Develops his own hand-written graphic notation for basic telephony.</a:t>
            </a:r>
          </a:p>
          <a:p>
            <a:r>
              <a:rPr lang="en-US" dirty="0"/>
              <a:t>Roger </a:t>
            </a:r>
            <a:r>
              <a:rPr lang="en-US" dirty="0" err="1"/>
              <a:t>Skagervall</a:t>
            </a:r>
            <a:r>
              <a:rPr lang="en-US" dirty="0">
                <a:solidFill>
                  <a:srgbClr val="404040"/>
                </a:solidFill>
              </a:rPr>
              <a:t> looks at Joe's algebra and introduces him to Prolog.</a:t>
            </a:r>
            <a:endParaRPr lang="en-US" dirty="0">
              <a:solidFill>
                <a:schemeClr val="tx1"/>
              </a:solidFill>
            </a:endParaRPr>
          </a:p>
          <a:p>
            <a:r>
              <a:rPr lang="en-US" dirty="0">
                <a:solidFill>
                  <a:srgbClr val="404040"/>
                </a:solidFill>
              </a:rPr>
              <a:t>Joe starts working in Prolog. </a:t>
            </a:r>
          </a:p>
          <a:p>
            <a:r>
              <a:rPr lang="en-US" dirty="0">
                <a:solidFill>
                  <a:srgbClr val="404040"/>
                </a:solidFill>
              </a:rPr>
              <a:t>He develops a meta-interpreter in Prolog.</a:t>
            </a:r>
          </a:p>
          <a:p>
            <a:r>
              <a:rPr lang="en-US" dirty="0"/>
              <a:t>The meta-interpreter starts to grow in size.</a:t>
            </a:r>
          </a:p>
          <a:p>
            <a:r>
              <a:rPr lang="en-US" dirty="0"/>
              <a:t>Joe wants to add concurrency.</a:t>
            </a:r>
          </a:p>
          <a:p>
            <a:endParaRPr lang="en-US" dirty="0"/>
          </a:p>
          <a:p>
            <a:endParaRPr lang="en-US" dirty="0"/>
          </a:p>
          <a:p>
            <a:endParaRPr lang="en-US" dirty="0"/>
          </a:p>
          <a:p>
            <a:endParaRPr lang="en-US" dirty="0"/>
          </a:p>
        </p:txBody>
      </p:sp>
      <p:sp>
        <p:nvSpPr>
          <p:cNvPr id="15" name="TextBox 14">
            <a:extLst>
              <a:ext uri="{FF2B5EF4-FFF2-40B4-BE49-F238E27FC236}">
                <a16:creationId xmlns:a16="http://schemas.microsoft.com/office/drawing/2014/main" id="{80AAE662-F13B-4DEC-B8C9-B392F3373693}"/>
              </a:ext>
            </a:extLst>
          </p:cNvPr>
          <p:cNvSpPr txBox="1"/>
          <p:nvPr/>
        </p:nvSpPr>
        <p:spPr>
          <a:xfrm>
            <a:off x="2337757" y="1597324"/>
            <a:ext cx="878169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rPr>
              <a:t>http://webcem01.cem.itesm.mx:8005/erlang/cd/downloads/hopl_erlang.pdf</a:t>
            </a:r>
            <a:endParaRPr lang="en-US"/>
          </a:p>
        </p:txBody>
      </p:sp>
    </p:spTree>
    <p:extLst>
      <p:ext uri="{BB962C8B-B14F-4D97-AF65-F5344CB8AC3E}">
        <p14:creationId xmlns:p14="http://schemas.microsoft.com/office/powerpoint/2010/main" val="1832283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EE38DD9-97DA-45DF-BBF7-C2BE3A6F9D12}"/>
              </a:ext>
            </a:extLst>
          </p:cNvPr>
          <p:cNvPicPr>
            <a:picLocks noChangeAspect="1"/>
          </p:cNvPicPr>
          <p:nvPr/>
        </p:nvPicPr>
        <p:blipFill>
          <a:blip r:embed="rId2"/>
          <a:stretch>
            <a:fillRect/>
          </a:stretch>
        </p:blipFill>
        <p:spPr>
          <a:xfrm>
            <a:off x="10743832" y="5550781"/>
            <a:ext cx="1441536" cy="1313126"/>
          </a:xfrm>
          <a:prstGeom prst="roundRect">
            <a:avLst>
              <a:gd name="adj" fmla="val 1858"/>
            </a:avLst>
          </a:prstGeom>
          <a:effectLst>
            <a:outerShdw blurRad="50800" dist="50800" dir="5400000" algn="tl" rotWithShape="0">
              <a:srgbClr val="000000">
                <a:alpha val="43000"/>
              </a:srgbClr>
            </a:outerShdw>
          </a:effectLst>
        </p:spPr>
      </p:pic>
      <p:sp>
        <p:nvSpPr>
          <p:cNvPr id="12" name="Title 11">
            <a:extLst>
              <a:ext uri="{FF2B5EF4-FFF2-40B4-BE49-F238E27FC236}">
                <a16:creationId xmlns:a16="http://schemas.microsoft.com/office/drawing/2014/main" id="{BF465E8D-8B01-48E5-AC1D-EC7DD7B162A5}"/>
              </a:ext>
            </a:extLst>
          </p:cNvPr>
          <p:cNvSpPr>
            <a:spLocks noGrp="1"/>
          </p:cNvSpPr>
          <p:nvPr>
            <p:ph type="title"/>
          </p:nvPr>
        </p:nvSpPr>
        <p:spPr/>
        <p:txBody>
          <a:bodyPr/>
          <a:lstStyle/>
          <a:p>
            <a:r>
              <a:rPr lang="en-US" dirty="0">
                <a:solidFill>
                  <a:srgbClr val="EBEBEB"/>
                </a:solidFill>
              </a:rPr>
              <a:t>The team</a:t>
            </a:r>
          </a:p>
        </p:txBody>
      </p:sp>
      <p:sp>
        <p:nvSpPr>
          <p:cNvPr id="14" name="Content Placeholder 13">
            <a:extLst>
              <a:ext uri="{FF2B5EF4-FFF2-40B4-BE49-F238E27FC236}">
                <a16:creationId xmlns:a16="http://schemas.microsoft.com/office/drawing/2014/main" id="{562D721E-6C75-4D8E-B754-9B517B9D2182}"/>
              </a:ext>
            </a:extLst>
          </p:cNvPr>
          <p:cNvSpPr>
            <a:spLocks noGrp="1"/>
          </p:cNvSpPr>
          <p:nvPr>
            <p:ph idx="1"/>
          </p:nvPr>
        </p:nvSpPr>
        <p:spPr>
          <a:xfrm>
            <a:off x="1154954" y="2603500"/>
            <a:ext cx="8825659" cy="4005771"/>
          </a:xfrm>
        </p:spPr>
        <p:txBody>
          <a:bodyPr vert="horz" lIns="91440" tIns="45720" rIns="91440" bIns="45720" rtlCol="0" anchor="t">
            <a:normAutofit fontScale="62500" lnSpcReduction="20000"/>
          </a:bodyPr>
          <a:lstStyle/>
          <a:p>
            <a:endParaRPr lang="en-US" dirty="0"/>
          </a:p>
          <a:p>
            <a:r>
              <a:rPr lang="en-US" dirty="0"/>
              <a:t>What </a:t>
            </a:r>
            <a:r>
              <a:rPr lang="en-US" dirty="0" err="1"/>
              <a:t>sarts</a:t>
            </a:r>
            <a:r>
              <a:rPr lang="en-US" dirty="0"/>
              <a:t> as an experiment in “adding concurrency to Prolog” becomes more of a language in its own right.</a:t>
            </a:r>
          </a:p>
          <a:p>
            <a:r>
              <a:rPr lang="en-US" dirty="0"/>
              <a:t>This language acquired a name “Erlang,”</a:t>
            </a:r>
          </a:p>
          <a:p>
            <a:r>
              <a:rPr lang="en-US" dirty="0"/>
              <a:t>Deliberately encourage the ambiguity in the name – </a:t>
            </a:r>
            <a:r>
              <a:rPr lang="en-US" dirty="0" err="1"/>
              <a:t>ERricsson's</a:t>
            </a:r>
            <a:r>
              <a:rPr lang="en-US" dirty="0"/>
              <a:t> </a:t>
            </a:r>
            <a:r>
              <a:rPr lang="en-US" dirty="0" err="1"/>
              <a:t>LANGuage</a:t>
            </a:r>
            <a:r>
              <a:rPr lang="en-US" dirty="0"/>
              <a:t> vs Agner Krarup Erlang</a:t>
            </a:r>
          </a:p>
          <a:p>
            <a:r>
              <a:rPr lang="en-US" dirty="0"/>
              <a:t>The meta-interpreter gets a name – JAM (Joe's Abstract Machine)</a:t>
            </a:r>
          </a:p>
          <a:p>
            <a:r>
              <a:rPr lang="en-US" dirty="0"/>
              <a:t>Develop a philosophy -  Concurrency Oriented Programming</a:t>
            </a:r>
          </a:p>
          <a:p>
            <a:r>
              <a:rPr lang="en-US" dirty="0"/>
              <a:t>Robert </a:t>
            </a:r>
            <a:r>
              <a:rPr lang="en-US" dirty="0" err="1"/>
              <a:t>Virding</a:t>
            </a:r>
            <a:r>
              <a:rPr lang="en-US" dirty="0"/>
              <a:t> wants to play with Joe's code.</a:t>
            </a:r>
          </a:p>
          <a:p>
            <a:r>
              <a:rPr lang="en-US" dirty="0"/>
              <a:t>Both review, argue and improve the code.</a:t>
            </a:r>
          </a:p>
          <a:p>
            <a:r>
              <a:rPr lang="en-US" dirty="0"/>
              <a:t>Rob works in </a:t>
            </a:r>
            <a:r>
              <a:rPr lang="en-US" dirty="0" err="1"/>
              <a:t>Parlog</a:t>
            </a:r>
            <a:r>
              <a:rPr lang="en-US" dirty="0"/>
              <a:t>, in parallel. And he builds his own system.</a:t>
            </a:r>
          </a:p>
          <a:p>
            <a:r>
              <a:rPr lang="en-US" dirty="0"/>
              <a:t>Introduce Erlang to users.</a:t>
            </a:r>
          </a:p>
          <a:p>
            <a:r>
              <a:rPr lang="en-US" dirty="0"/>
              <a:t>Collaborate with users. Train them. Remove language features if not necessary.</a:t>
            </a:r>
          </a:p>
          <a:p>
            <a:r>
              <a:rPr lang="en-US" dirty="0"/>
              <a:t>Work with The University of </a:t>
            </a:r>
            <a:r>
              <a:rPr lang="en-US" dirty="0" err="1"/>
              <a:t>Uppasla</a:t>
            </a:r>
            <a:r>
              <a:rPr lang="en-US" dirty="0"/>
              <a:t>. (Fondly referred to </a:t>
            </a:r>
            <a:r>
              <a:rPr lang="en-US" dirty="0" err="1"/>
              <a:t>Uppasla</a:t>
            </a:r>
            <a:r>
              <a:rPr lang="en-US" dirty="0"/>
              <a:t> boys)</a:t>
            </a:r>
          </a:p>
          <a:p>
            <a:r>
              <a:rPr lang="en-US" dirty="0"/>
              <a:t>Go to conferences, give talks.</a:t>
            </a:r>
          </a:p>
          <a:p>
            <a:r>
              <a:rPr lang="en-US" dirty="0"/>
              <a:t>Write a book.</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77687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EE38DD9-97DA-45DF-BBF7-C2BE3A6F9D12}"/>
              </a:ext>
            </a:extLst>
          </p:cNvPr>
          <p:cNvPicPr>
            <a:picLocks noChangeAspect="1"/>
          </p:cNvPicPr>
          <p:nvPr/>
        </p:nvPicPr>
        <p:blipFill>
          <a:blip r:embed="rId2"/>
          <a:stretch>
            <a:fillRect/>
          </a:stretch>
        </p:blipFill>
        <p:spPr>
          <a:xfrm>
            <a:off x="10743832" y="5550781"/>
            <a:ext cx="1441536" cy="1313126"/>
          </a:xfrm>
          <a:prstGeom prst="roundRect">
            <a:avLst>
              <a:gd name="adj" fmla="val 1858"/>
            </a:avLst>
          </a:prstGeom>
          <a:effectLst>
            <a:outerShdw blurRad="50800" dist="50800" dir="5400000" algn="tl" rotWithShape="0">
              <a:srgbClr val="000000">
                <a:alpha val="43000"/>
              </a:srgbClr>
            </a:outerShdw>
          </a:effectLst>
        </p:spPr>
      </p:pic>
      <p:sp>
        <p:nvSpPr>
          <p:cNvPr id="12" name="Title 11">
            <a:extLst>
              <a:ext uri="{FF2B5EF4-FFF2-40B4-BE49-F238E27FC236}">
                <a16:creationId xmlns:a16="http://schemas.microsoft.com/office/drawing/2014/main" id="{BF465E8D-8B01-48E5-AC1D-EC7DD7B162A5}"/>
              </a:ext>
            </a:extLst>
          </p:cNvPr>
          <p:cNvSpPr>
            <a:spLocks noGrp="1"/>
          </p:cNvSpPr>
          <p:nvPr>
            <p:ph type="title"/>
          </p:nvPr>
        </p:nvSpPr>
        <p:spPr/>
        <p:txBody>
          <a:bodyPr/>
          <a:lstStyle/>
          <a:p>
            <a:r>
              <a:rPr lang="en-US" dirty="0">
                <a:solidFill>
                  <a:srgbClr val="EBEBEB"/>
                </a:solidFill>
              </a:rPr>
              <a:t>BEAM</a:t>
            </a:r>
          </a:p>
        </p:txBody>
      </p:sp>
      <p:sp>
        <p:nvSpPr>
          <p:cNvPr id="14" name="Content Placeholder 13">
            <a:extLst>
              <a:ext uri="{FF2B5EF4-FFF2-40B4-BE49-F238E27FC236}">
                <a16:creationId xmlns:a16="http://schemas.microsoft.com/office/drawing/2014/main" id="{562D721E-6C75-4D8E-B754-9B517B9D2182}"/>
              </a:ext>
            </a:extLst>
          </p:cNvPr>
          <p:cNvSpPr>
            <a:spLocks noGrp="1"/>
          </p:cNvSpPr>
          <p:nvPr>
            <p:ph idx="1"/>
          </p:nvPr>
        </p:nvSpPr>
        <p:spPr>
          <a:xfrm>
            <a:off x="1154954" y="2603500"/>
            <a:ext cx="8825659" cy="4005771"/>
          </a:xfrm>
        </p:spPr>
        <p:txBody>
          <a:bodyPr vert="horz" lIns="91440" tIns="45720" rIns="91440" bIns="45720" rtlCol="0" anchor="t">
            <a:normAutofit fontScale="85000" lnSpcReduction="20000"/>
          </a:bodyPr>
          <a:lstStyle/>
          <a:p>
            <a:endParaRPr lang="en-US" dirty="0"/>
          </a:p>
          <a:p>
            <a:r>
              <a:rPr lang="en-US" dirty="0"/>
              <a:t>A new system called AXE-N gets started.</a:t>
            </a:r>
          </a:p>
          <a:p>
            <a:r>
              <a:rPr lang="en-US" dirty="0"/>
              <a:t>C++ is used to program the AXE-N.</a:t>
            </a:r>
          </a:p>
          <a:p>
            <a:r>
              <a:rPr lang="en-US" dirty="0"/>
              <a:t>The project fails. Miserably.</a:t>
            </a:r>
          </a:p>
          <a:p>
            <a:r>
              <a:rPr lang="en-US" dirty="0"/>
              <a:t>A new Erlang team gets started on it. </a:t>
            </a:r>
          </a:p>
          <a:p>
            <a:r>
              <a:rPr lang="en-US" dirty="0"/>
              <a:t>The team change priorities from promotion to writing code.</a:t>
            </a:r>
          </a:p>
          <a:p>
            <a:r>
              <a:rPr lang="en-US" dirty="0"/>
              <a:t>Prolog based implementation is slow.</a:t>
            </a:r>
          </a:p>
          <a:p>
            <a:r>
              <a:rPr lang="en-US" dirty="0"/>
              <a:t>A C based implementation is created. TEAM(Turbo Erlang Abstract Machine)</a:t>
            </a:r>
          </a:p>
          <a:p>
            <a:r>
              <a:rPr lang="en-US" dirty="0"/>
              <a:t>Somehow, the name changes from TEAM to BEAM(Bogdan's Erlang Abstract Machine)</a:t>
            </a:r>
          </a:p>
          <a:p>
            <a:r>
              <a:rPr lang="en-US" dirty="0"/>
              <a:t>The team realize that they need a suite of principles, best-practices, conventions, tools, abstractions.</a:t>
            </a:r>
          </a:p>
          <a:p>
            <a:r>
              <a:rPr lang="en-US" dirty="0"/>
              <a:t>A new Product team called OTP is formed, since resources with the Erlang team are limited.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92309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C728-5686-49E0-9D8E-41BE2A738392}"/>
              </a:ext>
            </a:extLst>
          </p:cNvPr>
          <p:cNvSpPr>
            <a:spLocks noGrp="1"/>
          </p:cNvSpPr>
          <p:nvPr>
            <p:ph type="title"/>
          </p:nvPr>
        </p:nvSpPr>
        <p:spPr/>
        <p:txBody>
          <a:bodyPr/>
          <a:lstStyle/>
          <a:p>
            <a:r>
              <a:rPr lang="en-US" dirty="0"/>
              <a:t>Bluetail, AB</a:t>
            </a:r>
          </a:p>
        </p:txBody>
      </p:sp>
      <p:sp>
        <p:nvSpPr>
          <p:cNvPr id="3" name="Content Placeholder 2">
            <a:extLst>
              <a:ext uri="{FF2B5EF4-FFF2-40B4-BE49-F238E27FC236}">
                <a16:creationId xmlns:a16="http://schemas.microsoft.com/office/drawing/2014/main" id="{F3896236-F6E4-42FE-A129-5821F4FEB739}"/>
              </a:ext>
            </a:extLst>
          </p:cNvPr>
          <p:cNvSpPr>
            <a:spLocks noGrp="1"/>
          </p:cNvSpPr>
          <p:nvPr>
            <p:ph idx="1"/>
          </p:nvPr>
        </p:nvSpPr>
        <p:spPr/>
        <p:txBody>
          <a:bodyPr vert="horz" lIns="91440" tIns="45720" rIns="91440" bIns="45720" rtlCol="0" anchor="t">
            <a:normAutofit/>
          </a:bodyPr>
          <a:lstStyle/>
          <a:p>
            <a:r>
              <a:rPr lang="en-US" dirty="0"/>
              <a:t>Political reasons drive Erlang to be banned for internal usage.</a:t>
            </a:r>
          </a:p>
          <a:p>
            <a:r>
              <a:rPr lang="en-US" dirty="0"/>
              <a:t>Later, they open source Erlang with some influence from Jane.</a:t>
            </a:r>
          </a:p>
          <a:p>
            <a:r>
              <a:rPr lang="en-US" dirty="0"/>
              <a:t>All the original people of the team leave and form Bluetail AB with Jane as CEO.</a:t>
            </a:r>
          </a:p>
          <a:p>
            <a:r>
              <a:rPr lang="en-US" dirty="0"/>
              <a:t>They use the experience, and Erlang to build internet based products.</a:t>
            </a:r>
          </a:p>
        </p:txBody>
      </p:sp>
    </p:spTree>
    <p:extLst>
      <p:ext uri="{BB962C8B-B14F-4D97-AF65-F5344CB8AC3E}">
        <p14:creationId xmlns:p14="http://schemas.microsoft.com/office/powerpoint/2010/main" val="2472461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generated with very high confidence">
            <a:extLst>
              <a:ext uri="{FF2B5EF4-FFF2-40B4-BE49-F238E27FC236}">
                <a16:creationId xmlns:a16="http://schemas.microsoft.com/office/drawing/2014/main" id="{B52958B2-0E75-4734-891D-8040AF51734E}"/>
              </a:ext>
            </a:extLst>
          </p:cNvPr>
          <p:cNvPicPr>
            <a:picLocks noChangeAspect="1"/>
          </p:cNvPicPr>
          <p:nvPr/>
        </p:nvPicPr>
        <p:blipFill>
          <a:blip r:embed="rId2"/>
          <a:stretch>
            <a:fillRect/>
          </a:stretch>
        </p:blipFill>
        <p:spPr>
          <a:xfrm>
            <a:off x="741872" y="4014099"/>
            <a:ext cx="2743200" cy="2165350"/>
          </a:xfrm>
          <a:prstGeom prst="rect">
            <a:avLst/>
          </a:prstGeom>
        </p:spPr>
      </p:pic>
      <p:pic>
        <p:nvPicPr>
          <p:cNvPr id="6" name="Picture 6" descr="A screenshot of text&#10;&#10;Description generated with very high confidence">
            <a:extLst>
              <a:ext uri="{FF2B5EF4-FFF2-40B4-BE49-F238E27FC236}">
                <a16:creationId xmlns:a16="http://schemas.microsoft.com/office/drawing/2014/main" id="{F103947A-F59B-4E0C-89B1-A9FFD16F43E0}"/>
              </a:ext>
            </a:extLst>
          </p:cNvPr>
          <p:cNvPicPr>
            <a:picLocks noChangeAspect="1"/>
          </p:cNvPicPr>
          <p:nvPr/>
        </p:nvPicPr>
        <p:blipFill>
          <a:blip r:embed="rId3"/>
          <a:stretch>
            <a:fillRect/>
          </a:stretch>
        </p:blipFill>
        <p:spPr>
          <a:xfrm>
            <a:off x="4580625" y="1521663"/>
            <a:ext cx="2743200" cy="3412108"/>
          </a:xfrm>
          <a:prstGeom prst="rect">
            <a:avLst/>
          </a:prstGeom>
        </p:spPr>
      </p:pic>
      <p:pic>
        <p:nvPicPr>
          <p:cNvPr id="8" name="Picture 8" descr="A group of people sitting at a table&#10;&#10;Description generated with very high confidence">
            <a:extLst>
              <a:ext uri="{FF2B5EF4-FFF2-40B4-BE49-F238E27FC236}">
                <a16:creationId xmlns:a16="http://schemas.microsoft.com/office/drawing/2014/main" id="{7AFABEC5-5E36-46FE-9476-C66403D498E8}"/>
              </a:ext>
            </a:extLst>
          </p:cNvPr>
          <p:cNvPicPr>
            <a:picLocks noChangeAspect="1"/>
          </p:cNvPicPr>
          <p:nvPr/>
        </p:nvPicPr>
        <p:blipFill>
          <a:blip r:embed="rId4"/>
          <a:stretch>
            <a:fillRect/>
          </a:stretch>
        </p:blipFill>
        <p:spPr>
          <a:xfrm>
            <a:off x="9095115" y="4436450"/>
            <a:ext cx="2743200" cy="2097024"/>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95F31407-5BAF-43A0-A5E1-FC12A4EFE040}"/>
              </a:ext>
            </a:extLst>
          </p:cNvPr>
          <p:cNvPicPr>
            <a:picLocks noChangeAspect="1"/>
          </p:cNvPicPr>
          <p:nvPr/>
        </p:nvPicPr>
        <p:blipFill>
          <a:blip r:embed="rId5"/>
          <a:stretch>
            <a:fillRect/>
          </a:stretch>
        </p:blipFill>
        <p:spPr>
          <a:xfrm>
            <a:off x="799380" y="497394"/>
            <a:ext cx="2743200" cy="1895061"/>
          </a:xfrm>
          <a:prstGeom prst="rect">
            <a:avLst/>
          </a:prstGeom>
        </p:spPr>
      </p:pic>
      <p:pic>
        <p:nvPicPr>
          <p:cNvPr id="12" name="Picture 12" descr="A picture containing indoor, kitchen, wall, cabinet&#10;&#10;Description generated with very high confidence">
            <a:extLst>
              <a:ext uri="{FF2B5EF4-FFF2-40B4-BE49-F238E27FC236}">
                <a16:creationId xmlns:a16="http://schemas.microsoft.com/office/drawing/2014/main" id="{B930C4D3-E607-40D7-80F6-3C835FEC1D9B}"/>
              </a:ext>
            </a:extLst>
          </p:cNvPr>
          <p:cNvPicPr>
            <a:picLocks noChangeAspect="1"/>
          </p:cNvPicPr>
          <p:nvPr/>
        </p:nvPicPr>
        <p:blipFill>
          <a:blip r:embed="rId6"/>
          <a:stretch>
            <a:fillRect/>
          </a:stretch>
        </p:blipFill>
        <p:spPr>
          <a:xfrm>
            <a:off x="9095114" y="1736443"/>
            <a:ext cx="2743200" cy="2033643"/>
          </a:xfrm>
          <a:prstGeom prst="rect">
            <a:avLst/>
          </a:prstGeom>
        </p:spPr>
      </p:pic>
    </p:spTree>
    <p:extLst>
      <p:ext uri="{BB962C8B-B14F-4D97-AF65-F5344CB8AC3E}">
        <p14:creationId xmlns:p14="http://schemas.microsoft.com/office/powerpoint/2010/main" val="122537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D22A-F0AB-4615-9E50-54F59A1C6172}"/>
              </a:ext>
            </a:extLst>
          </p:cNvPr>
          <p:cNvSpPr>
            <a:spLocks noGrp="1"/>
          </p:cNvSpPr>
          <p:nvPr>
            <p:ph type="title"/>
          </p:nvPr>
        </p:nvSpPr>
        <p:spPr/>
        <p:txBody>
          <a:bodyPr/>
          <a:lstStyle/>
          <a:p>
            <a:r>
              <a:rPr lang="en-US" dirty="0"/>
              <a:t>THE ACTOR MODEL</a:t>
            </a:r>
          </a:p>
        </p:txBody>
      </p:sp>
      <p:sp>
        <p:nvSpPr>
          <p:cNvPr id="3" name="Text Placeholder 2">
            <a:extLst>
              <a:ext uri="{FF2B5EF4-FFF2-40B4-BE49-F238E27FC236}">
                <a16:creationId xmlns:a16="http://schemas.microsoft.com/office/drawing/2014/main" id="{9EAA6246-C0E0-4D6F-A176-2348B3EDBF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9975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DA34B8A-FA8D-4E16-AD72-7B60B1C2582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6885D229-60DD-4D71-8181-10E781C14917}"/>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0B0DAA45-BE66-4F0C-93A6-519D941071F9}"/>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a:extLst>
                <a:ext uri="{FF2B5EF4-FFF2-40B4-BE49-F238E27FC236}">
                  <a16:creationId xmlns:a16="http://schemas.microsoft.com/office/drawing/2014/main" id="{EF449A3D-A43B-4688-BD89-35734D00725B}"/>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74E9975C-AF3D-48EF-B3F0-112A01A3820B}"/>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CF00A076-2FEA-40D1-8F85-84248179796B}"/>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id="{A2E68741-6133-4CAA-BF3C-F0E6CF40C5B7}"/>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Freeform 5">
              <a:extLst>
                <a:ext uri="{FF2B5EF4-FFF2-40B4-BE49-F238E27FC236}">
                  <a16:creationId xmlns:a16="http://schemas.microsoft.com/office/drawing/2014/main" id="{76C01C64-4A8B-42FC-93C5-2D6A3EBAB74B}"/>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0" name="Freeform 5">
              <a:extLst>
                <a:ext uri="{FF2B5EF4-FFF2-40B4-BE49-F238E27FC236}">
                  <a16:creationId xmlns:a16="http://schemas.microsoft.com/office/drawing/2014/main" id="{D969AEA9-C1EE-45E1-9964-D9705492E128}"/>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1" name="Freeform 5">
              <a:extLst>
                <a:ext uri="{FF2B5EF4-FFF2-40B4-BE49-F238E27FC236}">
                  <a16:creationId xmlns:a16="http://schemas.microsoft.com/office/drawing/2014/main" id="{4845E67D-4E5B-44B3-AB74-5E95C839E7A5}"/>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3" name="Rectangle 32">
            <a:extLst>
              <a:ext uri="{FF2B5EF4-FFF2-40B4-BE49-F238E27FC236}">
                <a16:creationId xmlns:a16="http://schemas.microsoft.com/office/drawing/2014/main" id="{079CE317-680B-449C-A423-71C1FE069B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35" name="Group 34">
            <a:extLst>
              <a:ext uri="{FF2B5EF4-FFF2-40B4-BE49-F238E27FC236}">
                <a16:creationId xmlns:a16="http://schemas.microsoft.com/office/drawing/2014/main" id="{6061F655-345C-4AD8-85BC-913D875232C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643780CE-2BE5-46F6-97B2-60DF30217ED3}"/>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Oval 36">
              <a:extLst>
                <a:ext uri="{FF2B5EF4-FFF2-40B4-BE49-F238E27FC236}">
                  <a16:creationId xmlns:a16="http://schemas.microsoft.com/office/drawing/2014/main" id="{4233DC0E-DE6C-4FB6-A529-51B162641AB8}"/>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3870477F-E451-4BC3-863F-0E2FC572884B}"/>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88FBA05C-D740-40CE-9A7D-9E5A715AEA36}"/>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5">
              <a:extLst>
                <a:ext uri="{FF2B5EF4-FFF2-40B4-BE49-F238E27FC236}">
                  <a16:creationId xmlns:a16="http://schemas.microsoft.com/office/drawing/2014/main" id="{B4A81DE1-E2BC-4A31-99EE-71350421B0EA}"/>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1" name="Freeform 5">
              <a:extLst>
                <a:ext uri="{FF2B5EF4-FFF2-40B4-BE49-F238E27FC236}">
                  <a16:creationId xmlns:a16="http://schemas.microsoft.com/office/drawing/2014/main" id="{FDE8183D-5757-4D73-A338-62BDD88E49B2}"/>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2" name="Freeform 5">
              <a:extLst>
                <a:ext uri="{FF2B5EF4-FFF2-40B4-BE49-F238E27FC236}">
                  <a16:creationId xmlns:a16="http://schemas.microsoft.com/office/drawing/2014/main" id="{F6ACD5FC-CAFE-48EB-B765-60EED2E052F0}"/>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5" name="Picture 5" descr="A picture containing person, wall, indoor, sky&#10;&#10;Description generated with high confidence">
            <a:extLst>
              <a:ext uri="{FF2B5EF4-FFF2-40B4-BE49-F238E27FC236}">
                <a16:creationId xmlns:a16="http://schemas.microsoft.com/office/drawing/2014/main" id="{F37E0A25-5B2C-4468-B4FB-B2B91CF3CFBB}"/>
              </a:ext>
            </a:extLst>
          </p:cNvPr>
          <p:cNvPicPr>
            <a:picLocks noChangeAspect="1"/>
          </p:cNvPicPr>
          <p:nvPr/>
        </p:nvPicPr>
        <p:blipFill>
          <a:blip r:embed="rId3"/>
          <a:stretch>
            <a:fillRect/>
          </a:stretch>
        </p:blipFill>
        <p:spPr>
          <a:xfrm>
            <a:off x="5194607" y="1335773"/>
            <a:ext cx="6391533" cy="4186454"/>
          </a:xfrm>
          <a:prstGeom prst="rect">
            <a:avLst/>
          </a:prstGeom>
        </p:spPr>
      </p:pic>
      <p:sp>
        <p:nvSpPr>
          <p:cNvPr id="44" name="Rectangle 43">
            <a:extLst>
              <a:ext uri="{FF2B5EF4-FFF2-40B4-BE49-F238E27FC236}">
                <a16:creationId xmlns:a16="http://schemas.microsoft.com/office/drawing/2014/main" id="{9F33B405-D785-4738-B1C0-6A0AA5E982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itle 7">
            <a:extLst>
              <a:ext uri="{FF2B5EF4-FFF2-40B4-BE49-F238E27FC236}">
                <a16:creationId xmlns:a16="http://schemas.microsoft.com/office/drawing/2014/main" id="{8AD9D887-CAC1-4EF2-BC64-350600100E79}"/>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spcAft>
                <a:spcPts val="600"/>
              </a:spcAft>
            </a:pPr>
            <a:r>
              <a:rPr lang="en-US" sz="1400" b="0" i="0" kern="1200">
                <a:solidFill>
                  <a:srgbClr val="EBEBEB"/>
                </a:solidFill>
                <a:latin typeface="+mj-lt"/>
                <a:ea typeface="+mj-ea"/>
                <a:cs typeface="+mj-cs"/>
              </a:rPr>
              <a:t>"Carl Hewitt explaining the Actor model” - https://www.youtube.com/watch?v=7erJ1DV_Tlo&amp;t=761s​</a:t>
            </a:r>
          </a:p>
        </p:txBody>
      </p:sp>
      <p:sp>
        <p:nvSpPr>
          <p:cNvPr id="17" name="Text Placeholder 16">
            <a:extLst>
              <a:ext uri="{FF2B5EF4-FFF2-40B4-BE49-F238E27FC236}">
                <a16:creationId xmlns:a16="http://schemas.microsoft.com/office/drawing/2014/main" id="{BF6229FE-7758-40D1-955F-F332EFCC7E89}"/>
              </a:ext>
            </a:extLst>
          </p:cNvPr>
          <p:cNvSpPr>
            <a:spLocks noGrp="1"/>
          </p:cNvSpPr>
          <p:nvPr>
            <p:ph type="body" sz="half" idx="2"/>
          </p:nvPr>
        </p:nvSpPr>
        <p:spPr>
          <a:xfrm>
            <a:off x="1054313" y="2178409"/>
            <a:ext cx="3133726" cy="3898900"/>
          </a:xfrm>
        </p:spPr>
        <p:txBody>
          <a:bodyPr vert="horz" lIns="91440" tIns="45720" rIns="91440" bIns="45720" rtlCol="0" anchor="t">
            <a:normAutofit fontScale="55000" lnSpcReduction="20000"/>
          </a:bodyPr>
          <a:lstStyle/>
          <a:p>
            <a:pPr marL="182880" indent="-182880">
              <a:lnSpc>
                <a:spcPct val="90000"/>
              </a:lnSpc>
              <a:spcBef>
                <a:spcPts val="1200"/>
              </a:spcBef>
              <a:buFont typeface="Wingdings 3" charset="2"/>
              <a:buChar char="•"/>
            </a:pPr>
            <a:r>
              <a:rPr lang="en-US" b="1" dirty="0">
                <a:solidFill>
                  <a:srgbClr val="FFFFFF"/>
                </a:solidFill>
              </a:rPr>
              <a:t>The actor model adopts the philosophy that everything is an actor. </a:t>
            </a:r>
            <a:endParaRPr lang="en-US" dirty="0">
              <a:solidFill>
                <a:srgbClr val="FFFFFF"/>
              </a:solidFill>
            </a:endParaRPr>
          </a:p>
          <a:p>
            <a:pPr marL="182880" indent="-182880">
              <a:lnSpc>
                <a:spcPct val="90000"/>
              </a:lnSpc>
              <a:spcBef>
                <a:spcPts val="1200"/>
              </a:spcBef>
              <a:buFont typeface="Wingdings 3" charset="2"/>
              <a:buChar char="•"/>
            </a:pPr>
            <a:r>
              <a:rPr lang="en-US" dirty="0">
                <a:solidFill>
                  <a:srgbClr val="FFFFFF"/>
                </a:solidFill>
              </a:rPr>
              <a:t>This is similar to the everything is an object philosophy used by some object-oriented programming languages.</a:t>
            </a:r>
          </a:p>
          <a:p>
            <a:pPr marL="182880" indent="-182880">
              <a:lnSpc>
                <a:spcPct val="90000"/>
              </a:lnSpc>
              <a:spcBef>
                <a:spcPts val="1200"/>
              </a:spcBef>
              <a:buFont typeface="Wingdings 3" charset="2"/>
              <a:buChar char="•"/>
            </a:pPr>
            <a:r>
              <a:rPr lang="en-US" b="1" dirty="0">
                <a:solidFill>
                  <a:srgbClr val="FFFFFF"/>
                </a:solidFill>
              </a:rPr>
              <a:t>An actor is a computational entity that, in response to a message it receives, can concurrently:</a:t>
            </a:r>
            <a:endParaRPr lang="en-US" dirty="0">
              <a:solidFill>
                <a:srgbClr val="FFFFFF"/>
              </a:solidFill>
            </a:endParaRPr>
          </a:p>
          <a:p>
            <a:pPr marL="182880" indent="-182880">
              <a:lnSpc>
                <a:spcPct val="90000"/>
              </a:lnSpc>
              <a:spcBef>
                <a:spcPts val="1200"/>
              </a:spcBef>
              <a:buFont typeface="Wingdings 3" charset="2"/>
              <a:buChar char="•"/>
            </a:pPr>
            <a:r>
              <a:rPr lang="en-US" dirty="0">
                <a:solidFill>
                  <a:srgbClr val="FFFFFF"/>
                </a:solidFill>
              </a:rPr>
              <a:t>send a finite number of messages to other actors;</a:t>
            </a:r>
          </a:p>
          <a:p>
            <a:pPr marL="182880" indent="-182880">
              <a:lnSpc>
                <a:spcPct val="90000"/>
              </a:lnSpc>
              <a:spcBef>
                <a:spcPts val="1200"/>
              </a:spcBef>
              <a:buFont typeface="Wingdings 3" charset="2"/>
              <a:buChar char="•"/>
            </a:pPr>
            <a:r>
              <a:rPr lang="en-US" dirty="0">
                <a:solidFill>
                  <a:srgbClr val="FFFFFF"/>
                </a:solidFill>
              </a:rPr>
              <a:t>create a finite number of new actors;</a:t>
            </a:r>
          </a:p>
          <a:p>
            <a:pPr marL="182880" indent="-182880">
              <a:lnSpc>
                <a:spcPct val="90000"/>
              </a:lnSpc>
              <a:spcBef>
                <a:spcPts val="1200"/>
              </a:spcBef>
              <a:buFont typeface="Wingdings 3" charset="2"/>
              <a:buChar char="•"/>
            </a:pPr>
            <a:r>
              <a:rPr lang="en-US" dirty="0">
                <a:solidFill>
                  <a:srgbClr val="FFFFFF"/>
                </a:solidFill>
              </a:rPr>
              <a:t>designate the behavior to be used for the next message it receives.</a:t>
            </a:r>
          </a:p>
          <a:p>
            <a:pPr marL="182880" indent="-182880">
              <a:lnSpc>
                <a:spcPct val="90000"/>
              </a:lnSpc>
              <a:spcBef>
                <a:spcPts val="1200"/>
              </a:spcBef>
              <a:buFont typeface="Wingdings 3" charset="2"/>
              <a:buChar char="•"/>
            </a:pPr>
            <a:r>
              <a:rPr lang="en-US" dirty="0">
                <a:solidFill>
                  <a:srgbClr val="FFFFFF"/>
                </a:solidFill>
              </a:rPr>
              <a:t>There is no assumed sequence to the above actions and they could be carried out in parallel.</a:t>
            </a:r>
          </a:p>
          <a:p>
            <a:pPr marL="182880" indent="-182880">
              <a:lnSpc>
                <a:spcPct val="90000"/>
              </a:lnSpc>
              <a:spcBef>
                <a:spcPts val="1200"/>
              </a:spcBef>
              <a:buFont typeface="Wingdings 3" charset="2"/>
              <a:buChar char="•"/>
            </a:pPr>
            <a:r>
              <a:rPr lang="en-US" dirty="0">
                <a:solidFill>
                  <a:srgbClr val="FFFFFF"/>
                </a:solidFill>
              </a:rPr>
              <a:t>Decoupling the sender from communications sent was a fundamental advance of the Actor model enabling asynchronous communication and control structures as patterns of passing messages.[8]</a:t>
            </a:r>
          </a:p>
          <a:p>
            <a:pPr marL="182880" indent="-182880">
              <a:lnSpc>
                <a:spcPct val="90000"/>
              </a:lnSpc>
              <a:spcBef>
                <a:spcPts val="1200"/>
              </a:spcBef>
              <a:buFont typeface="Wingdings 3" charset="2"/>
              <a:buChar char="•"/>
            </a:pPr>
            <a:r>
              <a:rPr lang="en-US" dirty="0">
                <a:solidFill>
                  <a:srgbClr val="FFFFFF"/>
                </a:solidFill>
              </a:rPr>
              <a:t>Recipients of messages are identified by address, sometimes called "mailing address". Thus an actor can only communicate with actors whose addresses it has. It can obtain those from a message it receives, or if the address is for an actor it has itself created.</a:t>
            </a:r>
          </a:p>
          <a:p>
            <a:pPr marL="182880" indent="-182880">
              <a:lnSpc>
                <a:spcPct val="90000"/>
              </a:lnSpc>
              <a:spcBef>
                <a:spcPts val="1200"/>
              </a:spcBef>
              <a:buFont typeface="Wingdings 3" charset="2"/>
              <a:buChar char="•"/>
            </a:pPr>
            <a:r>
              <a:rPr lang="en-US" dirty="0">
                <a:solidFill>
                  <a:srgbClr val="FFFFFF"/>
                </a:solidFill>
              </a:rPr>
              <a:t>The actor model is characterized by inherent concurrency of computation within and among actors, dynamic creation of actors, inclusion of actor addresses in messages, and interaction only through direct asynchronous message passing with no restriction on message arrival order.</a:t>
            </a:r>
            <a:endParaRPr lang="en-US" dirty="0">
              <a:solidFill>
                <a:schemeClr val="tx1"/>
              </a:solidFill>
            </a:endParaRPr>
          </a:p>
        </p:txBody>
      </p:sp>
    </p:spTree>
    <p:extLst>
      <p:ext uri="{BB962C8B-B14F-4D97-AF65-F5344CB8AC3E}">
        <p14:creationId xmlns:p14="http://schemas.microsoft.com/office/powerpoint/2010/main" val="3890577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3B26-86B6-4492-8632-DD0777156094}"/>
              </a:ext>
            </a:extLst>
          </p:cNvPr>
          <p:cNvSpPr>
            <a:spLocks noGrp="1"/>
          </p:cNvSpPr>
          <p:nvPr>
            <p:ph type="ctrTitle"/>
          </p:nvPr>
        </p:nvSpPr>
        <p:spPr/>
        <p:txBody>
          <a:bodyPr/>
          <a:lstStyle/>
          <a:p>
            <a:r>
              <a:rPr lang="en-US" dirty="0"/>
              <a:t>Demos</a:t>
            </a:r>
            <a:endParaRPr lang="en-US" dirty="0">
              <a:solidFill>
                <a:schemeClr val="tx1"/>
              </a:solidFill>
            </a:endParaRPr>
          </a:p>
        </p:txBody>
      </p:sp>
      <p:sp>
        <p:nvSpPr>
          <p:cNvPr id="4" name="Text Placeholder 3">
            <a:extLst>
              <a:ext uri="{FF2B5EF4-FFF2-40B4-BE49-F238E27FC236}">
                <a16:creationId xmlns:a16="http://schemas.microsoft.com/office/drawing/2014/main" id="{D33EAFD5-B682-4876-B4F6-C64DD9D33CA3}"/>
              </a:ext>
            </a:extLst>
          </p:cNvPr>
          <p:cNvSpPr>
            <a:spLocks noGrp="1"/>
          </p:cNvSpPr>
          <p:nvPr>
            <p:ph type="subTitle" idx="1"/>
          </p:nvPr>
        </p:nvSpPr>
        <p:spPr/>
        <p:txBody>
          <a:bodyPr/>
          <a:lstStyle/>
          <a:p>
            <a:r>
              <a:rPr lang="en-US" dirty="0">
                <a:solidFill>
                  <a:srgbClr val="FFFFFF"/>
                </a:solidFill>
              </a:rPr>
              <a:t>https://github.com/sameeri/Elixir-Beginnings</a:t>
            </a:r>
            <a:endParaRPr lang="en-US">
              <a:solidFill>
                <a:srgbClr val="FFFFFF"/>
              </a:solidFill>
            </a:endParaRPr>
          </a:p>
        </p:txBody>
      </p:sp>
    </p:spTree>
    <p:extLst>
      <p:ext uri="{BB962C8B-B14F-4D97-AF65-F5344CB8AC3E}">
        <p14:creationId xmlns:p14="http://schemas.microsoft.com/office/powerpoint/2010/main" val="757242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091D54B-59AB-4A5E-8E9E-0421BD66D4F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 name="Rectangle 27">
              <a:extLst>
                <a:ext uri="{FF2B5EF4-FFF2-40B4-BE49-F238E27FC236}">
                  <a16:creationId xmlns:a16="http://schemas.microsoft.com/office/drawing/2014/main" id="{547CE62E-FFFD-4A1F-BA78-C3B89C36FCA5}"/>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5">
              <a:extLst>
                <a:ext uri="{FF2B5EF4-FFF2-40B4-BE49-F238E27FC236}">
                  <a16:creationId xmlns:a16="http://schemas.microsoft.com/office/drawing/2014/main" id="{AE51FD27-6B6A-4D21-BF22-245DA9BD0B3E}"/>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1" name="Rectangle 30">
            <a:extLst>
              <a:ext uri="{FF2B5EF4-FFF2-40B4-BE49-F238E27FC236}">
                <a16:creationId xmlns:a16="http://schemas.microsoft.com/office/drawing/2014/main" id="{B8144315-1C5A-4185-A952-25D98D303D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33" name="Group 32">
            <a:extLst>
              <a:ext uri="{FF2B5EF4-FFF2-40B4-BE49-F238E27FC236}">
                <a16:creationId xmlns:a16="http://schemas.microsoft.com/office/drawing/2014/main" id="{F41F5BDA-0140-462B-933C-538752EEADC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34" name="Rectangle 33">
              <a:extLst>
                <a:ext uri="{FF2B5EF4-FFF2-40B4-BE49-F238E27FC236}">
                  <a16:creationId xmlns:a16="http://schemas.microsoft.com/office/drawing/2014/main" id="{28AE763C-C631-453B-A3A7-09499D0DBD60}"/>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C0C2E541-1E75-440D-A59A-C2B3AB867C80}"/>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6" name="Freeform 5">
              <a:extLst>
                <a:ext uri="{FF2B5EF4-FFF2-40B4-BE49-F238E27FC236}">
                  <a16:creationId xmlns:a16="http://schemas.microsoft.com/office/drawing/2014/main" id="{481FF14D-53DC-4EA3-8425-26F1B0F08F70}"/>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22" name="Picture 22" descr="A close up of a sign&#10;&#10;Description generated with high confidence">
            <a:extLst>
              <a:ext uri="{FF2B5EF4-FFF2-40B4-BE49-F238E27FC236}">
                <a16:creationId xmlns:a16="http://schemas.microsoft.com/office/drawing/2014/main" id="{51BEE55A-872B-42AB-8F9B-870174BCED60}"/>
              </a:ext>
            </a:extLst>
          </p:cNvPr>
          <p:cNvPicPr>
            <a:picLocks noGrp="1" noChangeAspect="1"/>
          </p:cNvPicPr>
          <p:nvPr>
            <p:ph idx="1"/>
          </p:nvPr>
        </p:nvPicPr>
        <p:blipFill>
          <a:blip r:embed="rId3"/>
          <a:stretch>
            <a:fillRect/>
          </a:stretch>
        </p:blipFill>
        <p:spPr>
          <a:xfrm>
            <a:off x="1112902" y="1114621"/>
            <a:ext cx="3519968" cy="4628758"/>
          </a:xfrm>
          <a:prstGeom prst="rect">
            <a:avLst/>
          </a:prstGeom>
        </p:spPr>
      </p:pic>
      <p:sp>
        <p:nvSpPr>
          <p:cNvPr id="5" name="Title 4">
            <a:extLst>
              <a:ext uri="{FF2B5EF4-FFF2-40B4-BE49-F238E27FC236}">
                <a16:creationId xmlns:a16="http://schemas.microsoft.com/office/drawing/2014/main" id="{C4B4B2A3-023C-43DA-9816-D2CBCC351CC1}"/>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b="0" i="0" kern="1200">
                <a:solidFill>
                  <a:srgbClr val="EBEBEB"/>
                </a:solidFill>
                <a:latin typeface="+mj-lt"/>
                <a:ea typeface="+mj-ea"/>
                <a:cs typeface="+mj-cs"/>
              </a:rPr>
              <a:t>Sameeri Marryboyina</a:t>
            </a:r>
          </a:p>
        </p:txBody>
      </p:sp>
      <p:sp>
        <p:nvSpPr>
          <p:cNvPr id="9" name="Text Placeholder 8">
            <a:extLst>
              <a:ext uri="{FF2B5EF4-FFF2-40B4-BE49-F238E27FC236}">
                <a16:creationId xmlns:a16="http://schemas.microsoft.com/office/drawing/2014/main" id="{679E774B-4237-4F91-8406-EEA5437E574F}"/>
              </a:ext>
            </a:extLst>
          </p:cNvPr>
          <p:cNvSpPr>
            <a:spLocks noGrp="1"/>
          </p:cNvSpPr>
          <p:nvPr>
            <p:ph type="body" sz="half" idx="2"/>
          </p:nvPr>
        </p:nvSpPr>
        <p:spPr>
          <a:xfrm>
            <a:off x="5695061" y="5138004"/>
            <a:ext cx="5428551" cy="1075983"/>
          </a:xfrm>
        </p:spPr>
        <p:txBody>
          <a:bodyPr vert="horz" lIns="91440" tIns="45720" rIns="91440" bIns="45720" rtlCol="0" anchor="t">
            <a:normAutofit fontScale="47500" lnSpcReduction="20000"/>
          </a:bodyPr>
          <a:lstStyle/>
          <a:p>
            <a:pPr marL="285750" indent="-285750">
              <a:buFont typeface="Arial" charset="2"/>
              <a:buChar char="•"/>
            </a:pPr>
            <a:r>
              <a:rPr lang="en-US" sz="1800" cap="all" dirty="0">
                <a:solidFill>
                  <a:srgbClr val="FFFFFF"/>
                </a:solidFill>
              </a:rPr>
              <a:t>Software Engineer</a:t>
            </a:r>
            <a:endParaRPr lang="en-US">
              <a:solidFill>
                <a:srgbClr val="FFFFFF"/>
              </a:solidFill>
            </a:endParaRPr>
          </a:p>
          <a:p>
            <a:pPr marL="285750" indent="-285750">
              <a:buFont typeface="Arial" charset="2"/>
              <a:buChar char="•"/>
            </a:pPr>
            <a:r>
              <a:rPr lang="en-US" sz="1800" cap="all" dirty="0">
                <a:solidFill>
                  <a:srgbClr val="FFFFFF"/>
                </a:solidFill>
                <a:ea typeface="+mn-lt"/>
                <a:cs typeface="+mn-lt"/>
              </a:rPr>
              <a:t>The university of </a:t>
            </a:r>
            <a:r>
              <a:rPr lang="en-US" sz="1800" cap="all" dirty="0" err="1">
                <a:solidFill>
                  <a:srgbClr val="FFFFFF"/>
                </a:solidFill>
                <a:ea typeface="+mn-lt"/>
                <a:cs typeface="+mn-lt"/>
              </a:rPr>
              <a:t>oklahoma</a:t>
            </a:r>
            <a:endParaRPr lang="en-US" sz="1800" cap="all" dirty="0">
              <a:solidFill>
                <a:srgbClr val="FFFFFF"/>
              </a:solidFill>
              <a:ea typeface="+mn-lt"/>
              <a:cs typeface="+mn-lt"/>
            </a:endParaRPr>
          </a:p>
          <a:p>
            <a:pPr marL="285750" indent="-285750">
              <a:buFont typeface="Arial" charset="2"/>
              <a:buChar char="•"/>
            </a:pPr>
            <a:r>
              <a:rPr lang="en-US" sz="1800" cap="all" dirty="0">
                <a:solidFill>
                  <a:srgbClr val="FFFFFF"/>
                </a:solidFill>
                <a:ea typeface="+mn-lt"/>
                <a:cs typeface="+mn-lt"/>
              </a:rPr>
              <a:t>Hyderabad, India</a:t>
            </a:r>
          </a:p>
          <a:p>
            <a:br>
              <a:rPr lang="en-US" sz="1800" cap="all" dirty="0">
                <a:solidFill>
                  <a:schemeClr val="tx1"/>
                </a:solidFill>
                <a:ea typeface="+mn-lt"/>
                <a:cs typeface="+mn-lt"/>
              </a:rPr>
            </a:br>
            <a:endParaRPr lang="en-US" sz="1800" b="0" i="0" kern="1200" cap="all">
              <a:solidFill>
                <a:schemeClr val="accent1">
                  <a:lumMod val="60000"/>
                  <a:lumOff val="40000"/>
                </a:schemeClr>
              </a:solidFill>
              <a:latin typeface="+mn-lt"/>
            </a:endParaRPr>
          </a:p>
        </p:txBody>
      </p:sp>
    </p:spTree>
    <p:extLst>
      <p:ext uri="{BB962C8B-B14F-4D97-AF65-F5344CB8AC3E}">
        <p14:creationId xmlns:p14="http://schemas.microsoft.com/office/powerpoint/2010/main" val="1189750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199D-6E15-43A6-9D00-B14C4993CA04}"/>
              </a:ext>
            </a:extLst>
          </p:cNvPr>
          <p:cNvSpPr>
            <a:spLocks noGrp="1"/>
          </p:cNvSpPr>
          <p:nvPr>
            <p:ph type="title"/>
          </p:nvPr>
        </p:nvSpPr>
        <p:spPr/>
        <p:txBody>
          <a:bodyPr/>
          <a:lstStyle/>
          <a:p>
            <a:r>
              <a:rPr lang="en-US" dirty="0"/>
              <a:t>Thank you!</a:t>
            </a:r>
          </a:p>
        </p:txBody>
      </p:sp>
      <p:pic>
        <p:nvPicPr>
          <p:cNvPr id="4" name="Picture 4" descr="A picture containing book, text&#10;&#10;Description generated with very high confidence">
            <a:extLst>
              <a:ext uri="{FF2B5EF4-FFF2-40B4-BE49-F238E27FC236}">
                <a16:creationId xmlns:a16="http://schemas.microsoft.com/office/drawing/2014/main" id="{E3187B76-D62A-47D5-9277-83DF1C17A1D9}"/>
              </a:ext>
            </a:extLst>
          </p:cNvPr>
          <p:cNvPicPr>
            <a:picLocks noGrp="1" noChangeAspect="1"/>
          </p:cNvPicPr>
          <p:nvPr>
            <p:ph idx="1"/>
          </p:nvPr>
        </p:nvPicPr>
        <p:blipFill>
          <a:blip r:embed="rId2"/>
          <a:stretch>
            <a:fillRect/>
          </a:stretch>
        </p:blipFill>
        <p:spPr>
          <a:xfrm>
            <a:off x="1564969" y="2675385"/>
            <a:ext cx="4555067" cy="3416300"/>
          </a:xfrm>
          <a:prstGeom prst="rect">
            <a:avLst/>
          </a:prstGeom>
        </p:spPr>
      </p:pic>
      <p:pic>
        <p:nvPicPr>
          <p:cNvPr id="8" name="Picture 8" descr="A picture containing indoor, wall, person&#10;&#10;Description generated with very high confidence">
            <a:extLst>
              <a:ext uri="{FF2B5EF4-FFF2-40B4-BE49-F238E27FC236}">
                <a16:creationId xmlns:a16="http://schemas.microsoft.com/office/drawing/2014/main" id="{0F83D79C-176A-42A4-825F-4B05685D3497}"/>
              </a:ext>
            </a:extLst>
          </p:cNvPr>
          <p:cNvPicPr>
            <a:picLocks noChangeAspect="1"/>
          </p:cNvPicPr>
          <p:nvPr/>
        </p:nvPicPr>
        <p:blipFill>
          <a:blip r:embed="rId3"/>
          <a:stretch>
            <a:fillRect/>
          </a:stretch>
        </p:blipFill>
        <p:spPr>
          <a:xfrm rot="5460000">
            <a:off x="8131833" y="3363585"/>
            <a:ext cx="2743200" cy="2057400"/>
          </a:xfrm>
          <a:prstGeom prst="rect">
            <a:avLst/>
          </a:prstGeom>
        </p:spPr>
      </p:pic>
    </p:spTree>
    <p:extLst>
      <p:ext uri="{BB962C8B-B14F-4D97-AF65-F5344CB8AC3E}">
        <p14:creationId xmlns:p14="http://schemas.microsoft.com/office/powerpoint/2010/main" val="556219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ign on the side of the road&#10;&#10;Description generated with high confidence">
            <a:extLst>
              <a:ext uri="{FF2B5EF4-FFF2-40B4-BE49-F238E27FC236}">
                <a16:creationId xmlns:a16="http://schemas.microsoft.com/office/drawing/2014/main" id="{45C7B536-9C76-4DA5-8A17-BEC5F5FF3BE3}"/>
              </a:ext>
            </a:extLst>
          </p:cNvPr>
          <p:cNvPicPr>
            <a:picLocks noChangeAspect="1"/>
          </p:cNvPicPr>
          <p:nvPr/>
        </p:nvPicPr>
        <p:blipFill rotWithShape="1">
          <a:blip r:embed="rId2"/>
          <a:srcRect t="4795"/>
          <a:stretch/>
        </p:blipFill>
        <p:spPr>
          <a:xfrm>
            <a:off x="384674" y="203033"/>
            <a:ext cx="9676760" cy="5833704"/>
          </a:xfrm>
          <a:prstGeom prst="rect">
            <a:avLst/>
          </a:prstGeom>
        </p:spPr>
      </p:pic>
      <p:sp>
        <p:nvSpPr>
          <p:cNvPr id="28" name="TextBox 1">
            <a:extLst>
              <a:ext uri="{FF2B5EF4-FFF2-40B4-BE49-F238E27FC236}">
                <a16:creationId xmlns:a16="http://schemas.microsoft.com/office/drawing/2014/main" id="{145CE2F8-3D4D-431F-B1B7-54D990A8293D}"/>
              </a:ext>
            </a:extLst>
          </p:cNvPr>
          <p:cNvSpPr txBox="1"/>
          <p:nvPr/>
        </p:nvSpPr>
        <p:spPr>
          <a:xfrm>
            <a:off x="3976778" y="6269965"/>
            <a:ext cx="2498785" cy="369332"/>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Join our Team!</a:t>
            </a:r>
          </a:p>
        </p:txBody>
      </p:sp>
    </p:spTree>
    <p:extLst>
      <p:ext uri="{BB962C8B-B14F-4D97-AF65-F5344CB8AC3E}">
        <p14:creationId xmlns:p14="http://schemas.microsoft.com/office/powerpoint/2010/main" val="206139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5FC5CC-018D-49BA-9852-B5565960DE0C}"/>
              </a:ext>
            </a:extLst>
          </p:cNvPr>
          <p:cNvSpPr>
            <a:spLocks noGrp="1"/>
          </p:cNvSpPr>
          <p:nvPr>
            <p:ph type="title"/>
          </p:nvPr>
        </p:nvSpPr>
        <p:spPr/>
        <p:txBody>
          <a:bodyPr/>
          <a:lstStyle/>
          <a:p>
            <a:r>
              <a:rPr lang="en-US" dirty="0"/>
              <a:t>TALK GOAL</a:t>
            </a:r>
          </a:p>
        </p:txBody>
      </p:sp>
      <p:sp>
        <p:nvSpPr>
          <p:cNvPr id="5" name="Content Placeholder 4">
            <a:extLst>
              <a:ext uri="{FF2B5EF4-FFF2-40B4-BE49-F238E27FC236}">
                <a16:creationId xmlns:a16="http://schemas.microsoft.com/office/drawing/2014/main" id="{51453B76-DCF3-4F0B-A4A7-B3B3AEAFE4D7}"/>
              </a:ext>
            </a:extLst>
          </p:cNvPr>
          <p:cNvSpPr>
            <a:spLocks noGrp="1"/>
          </p:cNvSpPr>
          <p:nvPr>
            <p:ph idx="1"/>
          </p:nvPr>
        </p:nvSpPr>
        <p:spPr/>
        <p:txBody>
          <a:bodyPr vert="horz" lIns="91440" tIns="45720" rIns="91440" bIns="45720" rtlCol="0" anchor="t">
            <a:normAutofit/>
          </a:bodyPr>
          <a:lstStyle/>
          <a:p>
            <a:r>
              <a:rPr lang="en-US" dirty="0"/>
              <a:t>For the Love of Elixir</a:t>
            </a:r>
          </a:p>
          <a:p>
            <a:r>
              <a:rPr lang="en-US" dirty="0"/>
              <a:t>To excite you and build an interest in Elixir, Erlang</a:t>
            </a:r>
            <a:endParaRPr lang="en-US" dirty="0">
              <a:solidFill>
                <a:schemeClr val="tx1"/>
              </a:solidFill>
            </a:endParaRPr>
          </a:p>
          <a:p>
            <a:endParaRPr lang="en-US" dirty="0"/>
          </a:p>
        </p:txBody>
      </p:sp>
    </p:spTree>
    <p:extLst>
      <p:ext uri="{BB962C8B-B14F-4D97-AF65-F5344CB8AC3E}">
        <p14:creationId xmlns:p14="http://schemas.microsoft.com/office/powerpoint/2010/main" val="1665101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B2F3-86B8-4518-9AEC-48EB7461A526}"/>
              </a:ext>
            </a:extLst>
          </p:cNvPr>
          <p:cNvSpPr>
            <a:spLocks noGrp="1"/>
          </p:cNvSpPr>
          <p:nvPr>
            <p:ph type="title" idx="4294967295"/>
          </p:nvPr>
        </p:nvSpPr>
        <p:spPr>
          <a:xfrm>
            <a:off x="186906" y="211138"/>
            <a:ext cx="8761413" cy="708025"/>
          </a:xfrm>
        </p:spPr>
        <p:txBody>
          <a:bodyPr/>
          <a:lstStyle/>
          <a:p>
            <a:r>
              <a:rPr lang="en-US" b="1" dirty="0" err="1">
                <a:solidFill>
                  <a:srgbClr val="BC1B4B"/>
                </a:solidFill>
                <a:latin typeface="Tahoma"/>
                <a:ea typeface="Tahoma"/>
                <a:cs typeface="Tahoma"/>
              </a:rPr>
              <a:t>Gedanken's</a:t>
            </a:r>
            <a:r>
              <a:rPr lang="en-US" b="1" dirty="0">
                <a:solidFill>
                  <a:srgbClr val="BC1B4B"/>
                </a:solidFill>
                <a:latin typeface="Tahoma"/>
                <a:ea typeface="Tahoma"/>
                <a:cs typeface="Tahoma"/>
              </a:rPr>
              <a:t> </a:t>
            </a:r>
            <a:r>
              <a:rPr lang="en-US" b="1" dirty="0" err="1">
                <a:solidFill>
                  <a:srgbClr val="BC1B4B"/>
                </a:solidFill>
                <a:latin typeface="Tahoma"/>
                <a:ea typeface="Tahoma"/>
                <a:cs typeface="Tahoma"/>
              </a:rPr>
              <a:t>Karte</a:t>
            </a:r>
          </a:p>
        </p:txBody>
      </p:sp>
      <p:sp>
        <p:nvSpPr>
          <p:cNvPr id="4" name="Rectangle: Rounded Corners 3">
            <a:extLst>
              <a:ext uri="{FF2B5EF4-FFF2-40B4-BE49-F238E27FC236}">
                <a16:creationId xmlns:a16="http://schemas.microsoft.com/office/drawing/2014/main" id="{F9E77CB7-29E8-4E6C-9415-BE7508327894}"/>
              </a:ext>
            </a:extLst>
          </p:cNvPr>
          <p:cNvSpPr/>
          <p:nvPr/>
        </p:nvSpPr>
        <p:spPr>
          <a:xfrm>
            <a:off x="74761" y="1397479"/>
            <a:ext cx="1331343" cy="3861758"/>
          </a:xfrm>
          <a:prstGeom prst="roundRect">
            <a:avLst/>
          </a:prstGeom>
          <a:solidFill>
            <a:srgbClr val="FFC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a:t>People</a:t>
            </a:r>
          </a:p>
        </p:txBody>
      </p:sp>
      <p:sp>
        <p:nvSpPr>
          <p:cNvPr id="5" name="Rectangle: Rounded Corners 4">
            <a:extLst>
              <a:ext uri="{FF2B5EF4-FFF2-40B4-BE49-F238E27FC236}">
                <a16:creationId xmlns:a16="http://schemas.microsoft.com/office/drawing/2014/main" id="{773A7D2C-92A7-4BF1-89D8-BCB1E5857028}"/>
              </a:ext>
            </a:extLst>
          </p:cNvPr>
          <p:cNvSpPr/>
          <p:nvPr/>
        </p:nvSpPr>
        <p:spPr>
          <a:xfrm>
            <a:off x="1613138" y="1397478"/>
            <a:ext cx="1331343" cy="3861758"/>
          </a:xfrm>
          <a:prstGeom prst="roundRect">
            <a:avLst/>
          </a:prstGeom>
          <a:solidFill>
            <a:schemeClr val="accent3">
              <a:lumMod val="75000"/>
            </a:schemeClr>
          </a:solidFill>
          <a:ln>
            <a:solidFill>
              <a:schemeClr val="accent1"/>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t>Problems</a:t>
            </a:r>
          </a:p>
        </p:txBody>
      </p:sp>
      <p:sp>
        <p:nvSpPr>
          <p:cNvPr id="6" name="Rectangle: Rounded Corners 5">
            <a:extLst>
              <a:ext uri="{FF2B5EF4-FFF2-40B4-BE49-F238E27FC236}">
                <a16:creationId xmlns:a16="http://schemas.microsoft.com/office/drawing/2014/main" id="{BC0DF48A-6301-4825-8AE0-3A4B249D600E}"/>
              </a:ext>
            </a:extLst>
          </p:cNvPr>
          <p:cNvSpPr/>
          <p:nvPr/>
        </p:nvSpPr>
        <p:spPr>
          <a:xfrm>
            <a:off x="3165893" y="1397479"/>
            <a:ext cx="1331343" cy="3861758"/>
          </a:xfrm>
          <a:prstGeom prst="roundRect">
            <a:avLst/>
          </a:prstGeom>
          <a:solidFill>
            <a:schemeClr val="accent2">
              <a:lumMod val="7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dirty="0"/>
              <a:t>P. Languages</a:t>
            </a:r>
            <a:endParaRPr lang="en-US" sz="1400" b="1" dirty="0"/>
          </a:p>
        </p:txBody>
      </p:sp>
      <p:sp>
        <p:nvSpPr>
          <p:cNvPr id="12" name="Rectangle: Rounded Corners 11">
            <a:extLst>
              <a:ext uri="{FF2B5EF4-FFF2-40B4-BE49-F238E27FC236}">
                <a16:creationId xmlns:a16="http://schemas.microsoft.com/office/drawing/2014/main" id="{2D7229A4-D8DB-4C24-AFE2-641DF634F001}"/>
              </a:ext>
            </a:extLst>
          </p:cNvPr>
          <p:cNvSpPr/>
          <p:nvPr/>
        </p:nvSpPr>
        <p:spPr>
          <a:xfrm>
            <a:off x="4718644" y="1397477"/>
            <a:ext cx="1331343" cy="3861758"/>
          </a:xfrm>
          <a:prstGeom prst="roundRect">
            <a:avLst/>
          </a:prstGeom>
          <a:solidFill>
            <a:srgbClr val="00B0F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t>Paradigms</a:t>
            </a:r>
            <a:endParaRPr lang="en-US" sz="1400" dirty="0"/>
          </a:p>
        </p:txBody>
      </p:sp>
      <p:sp>
        <p:nvSpPr>
          <p:cNvPr id="13" name="Rectangle: Rounded Corners 12">
            <a:extLst>
              <a:ext uri="{FF2B5EF4-FFF2-40B4-BE49-F238E27FC236}">
                <a16:creationId xmlns:a16="http://schemas.microsoft.com/office/drawing/2014/main" id="{FAD59B0B-24F4-41D1-9EE6-099DC07F2BF4}"/>
              </a:ext>
            </a:extLst>
          </p:cNvPr>
          <p:cNvSpPr/>
          <p:nvPr/>
        </p:nvSpPr>
        <p:spPr>
          <a:xfrm>
            <a:off x="6271402" y="1397476"/>
            <a:ext cx="1331343" cy="3861758"/>
          </a:xfrm>
          <a:prstGeom prst="roundRect">
            <a:avLst/>
          </a:prstGeom>
          <a:solidFill>
            <a:srgbClr val="00B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t>Principles</a:t>
            </a:r>
            <a:endParaRPr lang="en-US" sz="1400" dirty="0"/>
          </a:p>
        </p:txBody>
      </p:sp>
      <p:sp>
        <p:nvSpPr>
          <p:cNvPr id="14" name="Rectangle: Rounded Corners 13">
            <a:extLst>
              <a:ext uri="{FF2B5EF4-FFF2-40B4-BE49-F238E27FC236}">
                <a16:creationId xmlns:a16="http://schemas.microsoft.com/office/drawing/2014/main" id="{7E211413-080A-4681-A17A-B50FB9759818}"/>
              </a:ext>
            </a:extLst>
          </p:cNvPr>
          <p:cNvSpPr/>
          <p:nvPr/>
        </p:nvSpPr>
        <p:spPr>
          <a:xfrm>
            <a:off x="7824150" y="1397475"/>
            <a:ext cx="1331343" cy="3861758"/>
          </a:xfrm>
          <a:prstGeom prst="roundRect">
            <a:avLst/>
          </a:prstGeom>
          <a:solidFill>
            <a:srgbClr val="0070C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t>Patterns</a:t>
            </a:r>
            <a:endParaRPr lang="en-US" sz="1400" dirty="0"/>
          </a:p>
        </p:txBody>
      </p:sp>
      <p:sp>
        <p:nvSpPr>
          <p:cNvPr id="15" name="Rectangle: Rounded Corners 14">
            <a:extLst>
              <a:ext uri="{FF2B5EF4-FFF2-40B4-BE49-F238E27FC236}">
                <a16:creationId xmlns:a16="http://schemas.microsoft.com/office/drawing/2014/main" id="{5C5B9A8B-7209-4771-BFE2-59D8A1AB795F}"/>
              </a:ext>
            </a:extLst>
          </p:cNvPr>
          <p:cNvSpPr/>
          <p:nvPr/>
        </p:nvSpPr>
        <p:spPr>
          <a:xfrm>
            <a:off x="9305023" y="1397477"/>
            <a:ext cx="1331343" cy="3861758"/>
          </a:xfrm>
          <a:prstGeom prst="roundRect">
            <a:avLst/>
          </a:prstGeom>
          <a:solidFill>
            <a:schemeClr val="accent5"/>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t>Practices</a:t>
            </a:r>
            <a:endParaRPr lang="en-US" sz="1400" dirty="0"/>
          </a:p>
        </p:txBody>
      </p:sp>
      <p:sp>
        <p:nvSpPr>
          <p:cNvPr id="16" name="Rectangle: Rounded Corners 15">
            <a:extLst>
              <a:ext uri="{FF2B5EF4-FFF2-40B4-BE49-F238E27FC236}">
                <a16:creationId xmlns:a16="http://schemas.microsoft.com/office/drawing/2014/main" id="{20C354D3-A34E-4AF5-B0BE-DB3869932E80}"/>
              </a:ext>
            </a:extLst>
          </p:cNvPr>
          <p:cNvSpPr/>
          <p:nvPr/>
        </p:nvSpPr>
        <p:spPr>
          <a:xfrm>
            <a:off x="10800263" y="1397477"/>
            <a:ext cx="1331343" cy="3861758"/>
          </a:xfrm>
          <a:prstGeom prst="roundRect">
            <a:avLst/>
          </a:prstGeom>
          <a:solidFill>
            <a:srgbClr val="00206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t>Productivity</a:t>
            </a:r>
            <a:endParaRPr lang="en-US" sz="1400"/>
          </a:p>
          <a:p>
            <a:pPr algn="ctr"/>
            <a:r>
              <a:rPr lang="en-US" sz="1400" b="1" dirty="0"/>
              <a:t>Tools, libraries, frameworks</a:t>
            </a:r>
          </a:p>
        </p:txBody>
      </p:sp>
      <p:sp>
        <p:nvSpPr>
          <p:cNvPr id="3" name="TextBox 2">
            <a:extLst>
              <a:ext uri="{FF2B5EF4-FFF2-40B4-BE49-F238E27FC236}">
                <a16:creationId xmlns:a16="http://schemas.microsoft.com/office/drawing/2014/main" id="{B66A1BB1-4F16-4455-9DBA-69E4EF81C468}"/>
              </a:ext>
            </a:extLst>
          </p:cNvPr>
          <p:cNvSpPr txBox="1"/>
          <p:nvPr/>
        </p:nvSpPr>
        <p:spPr>
          <a:xfrm>
            <a:off x="3732362" y="5982418"/>
            <a:ext cx="5086708"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860C4C"/>
                </a:solidFill>
              </a:rPr>
              <a:t>My mind map to Software Engineering</a:t>
            </a:r>
          </a:p>
        </p:txBody>
      </p:sp>
    </p:spTree>
    <p:extLst>
      <p:ext uri="{BB962C8B-B14F-4D97-AF65-F5344CB8AC3E}">
        <p14:creationId xmlns:p14="http://schemas.microsoft.com/office/powerpoint/2010/main" val="49469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E19AA12-726B-4240-8E21-74FC6F73B5E6}"/>
              </a:ext>
            </a:extLst>
          </p:cNvPr>
          <p:cNvSpPr>
            <a:spLocks noGrp="1"/>
          </p:cNvSpPr>
          <p:nvPr>
            <p:ph idx="1"/>
          </p:nvPr>
        </p:nvSpPr>
        <p:spPr/>
        <p:txBody>
          <a:bodyPr/>
          <a:lstStyle/>
          <a:p>
            <a:endParaRPr lang="en-US"/>
          </a:p>
        </p:txBody>
      </p:sp>
      <p:pic>
        <p:nvPicPr>
          <p:cNvPr id="7" name="Picture 7" descr="A screenshot of a cell phone&#10;&#10;Description generated with very high confidence">
            <a:extLst>
              <a:ext uri="{FF2B5EF4-FFF2-40B4-BE49-F238E27FC236}">
                <a16:creationId xmlns:a16="http://schemas.microsoft.com/office/drawing/2014/main" id="{4966970C-E49A-4F04-A76C-1BDAB9082776}"/>
              </a:ext>
            </a:extLst>
          </p:cNvPr>
          <p:cNvPicPr>
            <a:picLocks noChangeAspect="1"/>
          </p:cNvPicPr>
          <p:nvPr/>
        </p:nvPicPr>
        <p:blipFill>
          <a:blip r:embed="rId2"/>
          <a:stretch>
            <a:fillRect/>
          </a:stretch>
        </p:blipFill>
        <p:spPr>
          <a:xfrm>
            <a:off x="10510137" y="2416907"/>
            <a:ext cx="1625419" cy="4114800"/>
          </a:xfrm>
          <a:prstGeom prst="rect">
            <a:avLst/>
          </a:prstGeom>
        </p:spPr>
      </p:pic>
      <p:pic>
        <p:nvPicPr>
          <p:cNvPr id="3" name="Picture 3" descr="A screenshot of a cell phone&#10;&#10;Description generated with very high confidence">
            <a:extLst>
              <a:ext uri="{FF2B5EF4-FFF2-40B4-BE49-F238E27FC236}">
                <a16:creationId xmlns:a16="http://schemas.microsoft.com/office/drawing/2014/main" id="{5D7785B8-0F8B-4E52-A69A-C57B30671125}"/>
              </a:ext>
            </a:extLst>
          </p:cNvPr>
          <p:cNvPicPr>
            <a:picLocks noChangeAspect="1"/>
          </p:cNvPicPr>
          <p:nvPr/>
        </p:nvPicPr>
        <p:blipFill>
          <a:blip r:embed="rId3"/>
          <a:stretch>
            <a:fillRect/>
          </a:stretch>
        </p:blipFill>
        <p:spPr>
          <a:xfrm>
            <a:off x="8984618" y="2421146"/>
            <a:ext cx="1526458" cy="411480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642E35A2-2375-4A4C-83C7-AE50543F28F8}"/>
              </a:ext>
            </a:extLst>
          </p:cNvPr>
          <p:cNvPicPr>
            <a:picLocks noChangeAspect="1"/>
          </p:cNvPicPr>
          <p:nvPr/>
        </p:nvPicPr>
        <p:blipFill>
          <a:blip r:embed="rId4"/>
          <a:stretch>
            <a:fillRect/>
          </a:stretch>
        </p:blipFill>
        <p:spPr>
          <a:xfrm>
            <a:off x="2968981" y="2421150"/>
            <a:ext cx="1552648" cy="4129177"/>
          </a:xfrm>
          <a:prstGeom prst="rect">
            <a:avLst/>
          </a:prstGeom>
        </p:spPr>
      </p:pic>
      <p:pic>
        <p:nvPicPr>
          <p:cNvPr id="18" name="Picture 18" descr="A screenshot of a cell phone&#10;&#10;Description generated with very high confidence">
            <a:extLst>
              <a:ext uri="{FF2B5EF4-FFF2-40B4-BE49-F238E27FC236}">
                <a16:creationId xmlns:a16="http://schemas.microsoft.com/office/drawing/2014/main" id="{0A362AA9-5C9F-41A8-B302-FC9CF299D5E5}"/>
              </a:ext>
            </a:extLst>
          </p:cNvPr>
          <p:cNvPicPr>
            <a:picLocks noChangeAspect="1"/>
          </p:cNvPicPr>
          <p:nvPr/>
        </p:nvPicPr>
        <p:blipFill>
          <a:blip r:embed="rId5"/>
          <a:stretch>
            <a:fillRect/>
          </a:stretch>
        </p:blipFill>
        <p:spPr>
          <a:xfrm>
            <a:off x="1543854" y="2421147"/>
            <a:ext cx="1426779" cy="4114800"/>
          </a:xfrm>
          <a:prstGeom prst="rect">
            <a:avLst/>
          </a:prstGeom>
        </p:spPr>
      </p:pic>
      <p:pic>
        <p:nvPicPr>
          <p:cNvPr id="20" name="Picture 20" descr="A screenshot of a cell phone&#10;&#10;Description generated with very high confidence">
            <a:extLst>
              <a:ext uri="{FF2B5EF4-FFF2-40B4-BE49-F238E27FC236}">
                <a16:creationId xmlns:a16="http://schemas.microsoft.com/office/drawing/2014/main" id="{DC5B99EE-F1FB-48F5-9E8F-ACA821121227}"/>
              </a:ext>
            </a:extLst>
          </p:cNvPr>
          <p:cNvPicPr>
            <a:picLocks noChangeAspect="1"/>
          </p:cNvPicPr>
          <p:nvPr/>
        </p:nvPicPr>
        <p:blipFill>
          <a:blip r:embed="rId6"/>
          <a:stretch>
            <a:fillRect/>
          </a:stretch>
        </p:blipFill>
        <p:spPr>
          <a:xfrm>
            <a:off x="4438563" y="2435523"/>
            <a:ext cx="1488946" cy="4114800"/>
          </a:xfrm>
          <a:prstGeom prst="rect">
            <a:avLst/>
          </a:prstGeom>
        </p:spPr>
      </p:pic>
      <p:pic>
        <p:nvPicPr>
          <p:cNvPr id="22" name="Picture 22" descr="A screenshot of a cell phone&#10;&#10;Description generated with very high confidence">
            <a:extLst>
              <a:ext uri="{FF2B5EF4-FFF2-40B4-BE49-F238E27FC236}">
                <a16:creationId xmlns:a16="http://schemas.microsoft.com/office/drawing/2014/main" id="{F78DEA67-AC64-479E-A20B-F4CE3B5BB4B5}"/>
              </a:ext>
            </a:extLst>
          </p:cNvPr>
          <p:cNvPicPr>
            <a:picLocks noChangeAspect="1"/>
          </p:cNvPicPr>
          <p:nvPr/>
        </p:nvPicPr>
        <p:blipFill>
          <a:blip r:embed="rId7"/>
          <a:stretch>
            <a:fillRect/>
          </a:stretch>
        </p:blipFill>
        <p:spPr>
          <a:xfrm>
            <a:off x="5920659" y="2435524"/>
            <a:ext cx="1659031" cy="4100423"/>
          </a:xfrm>
          <a:prstGeom prst="rect">
            <a:avLst/>
          </a:prstGeom>
        </p:spPr>
      </p:pic>
      <p:pic>
        <p:nvPicPr>
          <p:cNvPr id="24" name="Picture 24" descr="A screenshot of a cell phone&#10;&#10;Description generated with very high confidence">
            <a:extLst>
              <a:ext uri="{FF2B5EF4-FFF2-40B4-BE49-F238E27FC236}">
                <a16:creationId xmlns:a16="http://schemas.microsoft.com/office/drawing/2014/main" id="{3E4F8421-7D6D-4FFC-ADAC-A7C6B802A5D4}"/>
              </a:ext>
            </a:extLst>
          </p:cNvPr>
          <p:cNvPicPr>
            <a:picLocks noChangeAspect="1"/>
          </p:cNvPicPr>
          <p:nvPr/>
        </p:nvPicPr>
        <p:blipFill>
          <a:blip r:embed="rId8"/>
          <a:stretch>
            <a:fillRect/>
          </a:stretch>
        </p:blipFill>
        <p:spPr>
          <a:xfrm>
            <a:off x="3213" y="2248620"/>
            <a:ext cx="1531947" cy="4114800"/>
          </a:xfrm>
          <a:prstGeom prst="rect">
            <a:avLst/>
          </a:prstGeom>
        </p:spPr>
      </p:pic>
      <p:pic>
        <p:nvPicPr>
          <p:cNvPr id="26" name="Picture 26" descr="A screenshot of a cell phone&#10;&#10;Description generated with very high confidence">
            <a:extLst>
              <a:ext uri="{FF2B5EF4-FFF2-40B4-BE49-F238E27FC236}">
                <a16:creationId xmlns:a16="http://schemas.microsoft.com/office/drawing/2014/main" id="{3B8E7337-C10F-4C85-A23C-D89FD4EF09FB}"/>
              </a:ext>
            </a:extLst>
          </p:cNvPr>
          <p:cNvPicPr>
            <a:picLocks noChangeAspect="1"/>
          </p:cNvPicPr>
          <p:nvPr/>
        </p:nvPicPr>
        <p:blipFill>
          <a:blip r:embed="rId9"/>
          <a:stretch>
            <a:fillRect/>
          </a:stretch>
        </p:blipFill>
        <p:spPr>
          <a:xfrm>
            <a:off x="7568083" y="2421148"/>
            <a:ext cx="1412162" cy="4100423"/>
          </a:xfrm>
          <a:prstGeom prst="rect">
            <a:avLst/>
          </a:prstGeom>
        </p:spPr>
      </p:pic>
      <p:sp>
        <p:nvSpPr>
          <p:cNvPr id="9" name="Title 8">
            <a:extLst>
              <a:ext uri="{FF2B5EF4-FFF2-40B4-BE49-F238E27FC236}">
                <a16:creationId xmlns:a16="http://schemas.microsoft.com/office/drawing/2014/main" id="{0E2A22B7-EE10-49B5-B2DD-FFD05877C30A}"/>
              </a:ext>
            </a:extLst>
          </p:cNvPr>
          <p:cNvSpPr>
            <a:spLocks noGrp="1"/>
          </p:cNvSpPr>
          <p:nvPr>
            <p:ph type="title"/>
          </p:nvPr>
        </p:nvSpPr>
        <p:spPr/>
        <p:txBody>
          <a:bodyPr/>
          <a:lstStyle/>
          <a:p>
            <a:r>
              <a:rPr lang="en-US" dirty="0"/>
              <a:t>Language Characteristics</a:t>
            </a:r>
          </a:p>
        </p:txBody>
      </p:sp>
      <p:sp>
        <p:nvSpPr>
          <p:cNvPr id="11" name="TextBox 10">
            <a:extLst>
              <a:ext uri="{FF2B5EF4-FFF2-40B4-BE49-F238E27FC236}">
                <a16:creationId xmlns:a16="http://schemas.microsoft.com/office/drawing/2014/main" id="{E893E22D-AA08-4988-A54E-F7CAC7D7E4F0}"/>
              </a:ext>
            </a:extLst>
          </p:cNvPr>
          <p:cNvSpPr txBox="1"/>
          <p:nvPr/>
        </p:nvSpPr>
        <p:spPr>
          <a:xfrm>
            <a:off x="3272287" y="1597325"/>
            <a:ext cx="777527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rPr>
              <a:t>Creators, Paradigms, Typing Discipline, Influenced by, Influenced</a:t>
            </a:r>
            <a:endParaRPr lang="en-US" dirty="0"/>
          </a:p>
        </p:txBody>
      </p:sp>
    </p:spTree>
    <p:extLst>
      <p:ext uri="{BB962C8B-B14F-4D97-AF65-F5344CB8AC3E}">
        <p14:creationId xmlns:p14="http://schemas.microsoft.com/office/powerpoint/2010/main" val="185755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0508-E83E-4F5C-8030-0E9A4E740A1F}"/>
              </a:ext>
            </a:extLst>
          </p:cNvPr>
          <p:cNvSpPr>
            <a:spLocks noGrp="1"/>
          </p:cNvSpPr>
          <p:nvPr>
            <p:ph type="title"/>
          </p:nvPr>
        </p:nvSpPr>
        <p:spPr/>
        <p:txBody>
          <a:bodyPr/>
          <a:lstStyle/>
          <a:p>
            <a:r>
              <a:rPr lang="en-US" dirty="0"/>
              <a:t>Language Characteristics</a:t>
            </a:r>
          </a:p>
        </p:txBody>
      </p:sp>
      <p:sp>
        <p:nvSpPr>
          <p:cNvPr id="17" name="TextBox 16">
            <a:extLst>
              <a:ext uri="{FF2B5EF4-FFF2-40B4-BE49-F238E27FC236}">
                <a16:creationId xmlns:a16="http://schemas.microsoft.com/office/drawing/2014/main" id="{DE691057-2D3B-443B-9419-024258DDA49A}"/>
              </a:ext>
            </a:extLst>
          </p:cNvPr>
          <p:cNvSpPr txBox="1"/>
          <p:nvPr/>
        </p:nvSpPr>
        <p:spPr>
          <a:xfrm>
            <a:off x="3272287" y="1597325"/>
            <a:ext cx="777527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rPr>
              <a:t>Creators, Paradigms, Typing Discipline, Influenced by, Influenced</a:t>
            </a:r>
            <a:endParaRPr lang="en-US" dirty="0"/>
          </a:p>
        </p:txBody>
      </p:sp>
      <p:pic>
        <p:nvPicPr>
          <p:cNvPr id="4" name="Picture 5" descr="A screenshot of a cell phone&#10;&#10;Description generated with very high confidence">
            <a:extLst>
              <a:ext uri="{FF2B5EF4-FFF2-40B4-BE49-F238E27FC236}">
                <a16:creationId xmlns:a16="http://schemas.microsoft.com/office/drawing/2014/main" id="{17418A6F-A812-4EC7-904A-7780C97C4FB0}"/>
              </a:ext>
            </a:extLst>
          </p:cNvPr>
          <p:cNvPicPr>
            <a:picLocks noChangeAspect="1"/>
          </p:cNvPicPr>
          <p:nvPr/>
        </p:nvPicPr>
        <p:blipFill>
          <a:blip r:embed="rId2"/>
          <a:stretch>
            <a:fillRect/>
          </a:stretch>
        </p:blipFill>
        <p:spPr>
          <a:xfrm>
            <a:off x="10194426" y="2406772"/>
            <a:ext cx="1996695" cy="4114800"/>
          </a:xfrm>
          <a:prstGeom prst="rect">
            <a:avLst/>
          </a:prstGeom>
        </p:spPr>
      </p:pic>
      <p:pic>
        <p:nvPicPr>
          <p:cNvPr id="13" name="Picture 13" descr="A screenshot of a cell phone&#10;&#10;Description generated with very high confidence">
            <a:extLst>
              <a:ext uri="{FF2B5EF4-FFF2-40B4-BE49-F238E27FC236}">
                <a16:creationId xmlns:a16="http://schemas.microsoft.com/office/drawing/2014/main" id="{5CDF4240-D2FF-4D31-BB7B-A21E4D91F9CB}"/>
              </a:ext>
            </a:extLst>
          </p:cNvPr>
          <p:cNvPicPr>
            <a:picLocks noChangeAspect="1"/>
          </p:cNvPicPr>
          <p:nvPr/>
        </p:nvPicPr>
        <p:blipFill>
          <a:blip r:embed="rId3"/>
          <a:stretch>
            <a:fillRect/>
          </a:stretch>
        </p:blipFill>
        <p:spPr>
          <a:xfrm>
            <a:off x="3107608" y="2406769"/>
            <a:ext cx="1807353" cy="4114800"/>
          </a:xfrm>
          <a:prstGeom prst="rect">
            <a:avLst/>
          </a:prstGeom>
        </p:spPr>
      </p:pic>
      <p:pic>
        <p:nvPicPr>
          <p:cNvPr id="22" name="Picture 22" descr="A screenshot of a cell phone&#10;&#10;Description generated with very high confidence">
            <a:extLst>
              <a:ext uri="{FF2B5EF4-FFF2-40B4-BE49-F238E27FC236}">
                <a16:creationId xmlns:a16="http://schemas.microsoft.com/office/drawing/2014/main" id="{AF23F1FF-949C-4E17-AAED-324AF6951363}"/>
              </a:ext>
            </a:extLst>
          </p:cNvPr>
          <p:cNvPicPr>
            <a:picLocks noChangeAspect="1"/>
          </p:cNvPicPr>
          <p:nvPr/>
        </p:nvPicPr>
        <p:blipFill>
          <a:blip r:embed="rId4"/>
          <a:stretch>
            <a:fillRect/>
          </a:stretch>
        </p:blipFill>
        <p:spPr>
          <a:xfrm>
            <a:off x="8657663" y="2406771"/>
            <a:ext cx="1547769" cy="4114800"/>
          </a:xfrm>
          <a:prstGeom prst="rect">
            <a:avLst/>
          </a:prstGeom>
        </p:spPr>
      </p:pic>
      <p:pic>
        <p:nvPicPr>
          <p:cNvPr id="24" name="Picture 24" descr="A screenshot of a cell phone&#10;&#10;Description generated with very high confidence">
            <a:extLst>
              <a:ext uri="{FF2B5EF4-FFF2-40B4-BE49-F238E27FC236}">
                <a16:creationId xmlns:a16="http://schemas.microsoft.com/office/drawing/2014/main" id="{691DBFF0-7FBA-42DD-B2D6-C8AFA0FB56B8}"/>
              </a:ext>
            </a:extLst>
          </p:cNvPr>
          <p:cNvPicPr>
            <a:picLocks noChangeAspect="1"/>
          </p:cNvPicPr>
          <p:nvPr/>
        </p:nvPicPr>
        <p:blipFill>
          <a:blip r:embed="rId5"/>
          <a:stretch>
            <a:fillRect/>
          </a:stretch>
        </p:blipFill>
        <p:spPr>
          <a:xfrm>
            <a:off x="4919925" y="2406769"/>
            <a:ext cx="1920827" cy="4114800"/>
          </a:xfrm>
          <a:prstGeom prst="rect">
            <a:avLst/>
          </a:prstGeom>
        </p:spPr>
      </p:pic>
      <p:pic>
        <p:nvPicPr>
          <p:cNvPr id="26" name="Picture 26" descr="A screenshot of a cell phone&#10;&#10;Description generated with very high confidence">
            <a:extLst>
              <a:ext uri="{FF2B5EF4-FFF2-40B4-BE49-F238E27FC236}">
                <a16:creationId xmlns:a16="http://schemas.microsoft.com/office/drawing/2014/main" id="{54B2BB72-7A60-446A-A900-57B60E4CBD7B}"/>
              </a:ext>
            </a:extLst>
          </p:cNvPr>
          <p:cNvPicPr>
            <a:picLocks noChangeAspect="1"/>
          </p:cNvPicPr>
          <p:nvPr/>
        </p:nvPicPr>
        <p:blipFill>
          <a:blip r:embed="rId6"/>
          <a:stretch>
            <a:fillRect/>
          </a:stretch>
        </p:blipFill>
        <p:spPr>
          <a:xfrm>
            <a:off x="6845596" y="2406769"/>
            <a:ext cx="1807605" cy="4114800"/>
          </a:xfrm>
          <a:prstGeom prst="rect">
            <a:avLst/>
          </a:prstGeom>
        </p:spPr>
      </p:pic>
      <p:pic>
        <p:nvPicPr>
          <p:cNvPr id="28" name="Picture 28" descr="A screenshot of a cell phone&#10;&#10;Description generated with very high confidence">
            <a:extLst>
              <a:ext uri="{FF2B5EF4-FFF2-40B4-BE49-F238E27FC236}">
                <a16:creationId xmlns:a16="http://schemas.microsoft.com/office/drawing/2014/main" id="{C7A56B23-3342-40A5-AFA2-54A506E32BAF}"/>
              </a:ext>
            </a:extLst>
          </p:cNvPr>
          <p:cNvPicPr>
            <a:picLocks noChangeAspect="1"/>
          </p:cNvPicPr>
          <p:nvPr/>
        </p:nvPicPr>
        <p:blipFill>
          <a:blip r:embed="rId7"/>
          <a:stretch>
            <a:fillRect/>
          </a:stretch>
        </p:blipFill>
        <p:spPr>
          <a:xfrm>
            <a:off x="-5867" y="2406770"/>
            <a:ext cx="1650751" cy="4114800"/>
          </a:xfrm>
          <a:prstGeom prst="rect">
            <a:avLst/>
          </a:prstGeom>
        </p:spPr>
      </p:pic>
      <p:pic>
        <p:nvPicPr>
          <p:cNvPr id="30" name="Picture 30" descr="A screenshot of a cell phone&#10;&#10;Description generated with very high confidence">
            <a:extLst>
              <a:ext uri="{FF2B5EF4-FFF2-40B4-BE49-F238E27FC236}">
                <a16:creationId xmlns:a16="http://schemas.microsoft.com/office/drawing/2014/main" id="{B6F49CD9-A659-4519-B056-1E66A216E870}"/>
              </a:ext>
            </a:extLst>
          </p:cNvPr>
          <p:cNvPicPr>
            <a:picLocks noChangeAspect="1"/>
          </p:cNvPicPr>
          <p:nvPr/>
        </p:nvPicPr>
        <p:blipFill>
          <a:blip r:embed="rId8"/>
          <a:stretch>
            <a:fillRect/>
          </a:stretch>
        </p:blipFill>
        <p:spPr>
          <a:xfrm>
            <a:off x="1624354" y="2406770"/>
            <a:ext cx="1481446" cy="4114800"/>
          </a:xfrm>
          <a:prstGeom prst="rect">
            <a:avLst/>
          </a:prstGeom>
        </p:spPr>
      </p:pic>
    </p:spTree>
    <p:extLst>
      <p:ext uri="{BB962C8B-B14F-4D97-AF65-F5344CB8AC3E}">
        <p14:creationId xmlns:p14="http://schemas.microsoft.com/office/powerpoint/2010/main" val="163741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5B6F-BBAC-4E0B-917D-D3FCD62FFD29}"/>
              </a:ext>
            </a:extLst>
          </p:cNvPr>
          <p:cNvSpPr>
            <a:spLocks noGrp="1"/>
          </p:cNvSpPr>
          <p:nvPr>
            <p:ph type="title"/>
          </p:nvPr>
        </p:nvSpPr>
        <p:spPr/>
        <p:txBody>
          <a:bodyPr/>
          <a:lstStyle/>
          <a:p>
            <a:r>
              <a:rPr lang="en-US" dirty="0"/>
              <a:t>What it means to be a Language...</a:t>
            </a:r>
          </a:p>
        </p:txBody>
      </p:sp>
      <p:sp>
        <p:nvSpPr>
          <p:cNvPr id="5" name="Text Placeholder 4">
            <a:extLst>
              <a:ext uri="{FF2B5EF4-FFF2-40B4-BE49-F238E27FC236}">
                <a16:creationId xmlns:a16="http://schemas.microsoft.com/office/drawing/2014/main" id="{5DD7E087-6429-456E-B4DB-BF21A9AA7CB4}"/>
              </a:ext>
            </a:extLst>
          </p:cNvPr>
          <p:cNvSpPr>
            <a:spLocks noGrp="1"/>
          </p:cNvSpPr>
          <p:nvPr>
            <p:ph type="body" idx="1"/>
          </p:nvPr>
        </p:nvSpPr>
        <p:spPr/>
        <p:txBody>
          <a:bodyPr vert="horz" lIns="91440" tIns="45720" rIns="91440" bIns="45720" rtlCol="0" anchor="t">
            <a:normAutofit/>
          </a:bodyPr>
          <a:lstStyle/>
          <a:p>
            <a:r>
              <a:rPr lang="en-US" dirty="0"/>
              <a:t>What problem are we solving?</a:t>
            </a:r>
          </a:p>
        </p:txBody>
      </p:sp>
      <p:sp>
        <p:nvSpPr>
          <p:cNvPr id="3" name="Content Placeholder 2">
            <a:extLst>
              <a:ext uri="{FF2B5EF4-FFF2-40B4-BE49-F238E27FC236}">
                <a16:creationId xmlns:a16="http://schemas.microsoft.com/office/drawing/2014/main" id="{D0B84386-E4E9-4369-916A-7C2F71BA63BD}"/>
              </a:ext>
            </a:extLst>
          </p:cNvPr>
          <p:cNvSpPr>
            <a:spLocks noGrp="1"/>
          </p:cNvSpPr>
          <p:nvPr>
            <p:ph sz="half" idx="2"/>
          </p:nvPr>
        </p:nvSpPr>
        <p:spPr/>
        <p:txBody>
          <a:bodyPr vert="horz" lIns="91440" tIns="45720" rIns="91440" bIns="45720" rtlCol="0" anchor="t">
            <a:normAutofit fontScale="47500" lnSpcReduction="20000"/>
          </a:bodyPr>
          <a:lstStyle/>
          <a:p>
            <a:r>
              <a:rPr lang="en-US" dirty="0"/>
              <a:t>A language is a tool. </a:t>
            </a:r>
          </a:p>
          <a:p>
            <a:r>
              <a:rPr lang="en-US" dirty="0"/>
              <a:t>Problems and Contexts </a:t>
            </a:r>
            <a:endParaRPr lang="en-US" dirty="0">
              <a:solidFill>
                <a:srgbClr val="000000"/>
              </a:solidFill>
            </a:endParaRPr>
          </a:p>
          <a:p>
            <a:r>
              <a:rPr lang="en-US" dirty="0"/>
              <a:t>We want to use the right tool for a given problem </a:t>
            </a:r>
            <a:endParaRPr lang="en-US" dirty="0">
              <a:solidFill>
                <a:srgbClr val="000000"/>
              </a:solidFill>
            </a:endParaRPr>
          </a:p>
          <a:p>
            <a:r>
              <a:rPr lang="en-US" dirty="0"/>
              <a:t>Communication</a:t>
            </a:r>
            <a:endParaRPr lang="en-US" dirty="0">
              <a:solidFill>
                <a:schemeClr val="tx1"/>
              </a:solidFill>
            </a:endParaRPr>
          </a:p>
        </p:txBody>
      </p:sp>
      <p:sp>
        <p:nvSpPr>
          <p:cNvPr id="7" name="Text Placeholder 6">
            <a:extLst>
              <a:ext uri="{FF2B5EF4-FFF2-40B4-BE49-F238E27FC236}">
                <a16:creationId xmlns:a16="http://schemas.microsoft.com/office/drawing/2014/main" id="{C1E620E1-04A1-4075-BE2F-2C452C08698D}"/>
              </a:ext>
            </a:extLst>
          </p:cNvPr>
          <p:cNvSpPr>
            <a:spLocks noGrp="1"/>
          </p:cNvSpPr>
          <p:nvPr>
            <p:ph type="body" sz="quarter" idx="3"/>
          </p:nvPr>
        </p:nvSpPr>
        <p:spPr/>
        <p:txBody>
          <a:bodyPr/>
          <a:lstStyle/>
          <a:p>
            <a:r>
              <a:rPr lang="en-US" dirty="0"/>
              <a:t>Nature</a:t>
            </a:r>
          </a:p>
        </p:txBody>
      </p:sp>
      <p:sp>
        <p:nvSpPr>
          <p:cNvPr id="9" name="Content Placeholder 8">
            <a:extLst>
              <a:ext uri="{FF2B5EF4-FFF2-40B4-BE49-F238E27FC236}">
                <a16:creationId xmlns:a16="http://schemas.microsoft.com/office/drawing/2014/main" id="{909D0CB5-FAC2-4DE6-BD9A-64991DD16191}"/>
              </a:ext>
            </a:extLst>
          </p:cNvPr>
          <p:cNvSpPr>
            <a:spLocks noGrp="1"/>
          </p:cNvSpPr>
          <p:nvPr>
            <p:ph sz="quarter" idx="4"/>
          </p:nvPr>
        </p:nvSpPr>
        <p:spPr/>
        <p:txBody>
          <a:bodyPr vert="horz" lIns="91440" tIns="45720" rIns="91440" bIns="45720" rtlCol="0" anchor="t">
            <a:normAutofit fontScale="47500" lnSpcReduction="20000"/>
          </a:bodyPr>
          <a:lstStyle/>
          <a:p>
            <a:r>
              <a:rPr lang="en-US" dirty="0" err="1"/>
              <a:t>Phillosophy</a:t>
            </a:r>
          </a:p>
          <a:p>
            <a:r>
              <a:rPr lang="en-US" dirty="0"/>
              <a:t>Alphabet</a:t>
            </a:r>
            <a:endParaRPr lang="en-US" dirty="0">
              <a:solidFill>
                <a:schemeClr val="tx1"/>
              </a:solidFill>
            </a:endParaRPr>
          </a:p>
          <a:p>
            <a:r>
              <a:rPr lang="en-US" dirty="0"/>
              <a:t>Constructs </a:t>
            </a:r>
            <a:endParaRPr lang="en-US" dirty="0">
              <a:solidFill>
                <a:srgbClr val="000000"/>
              </a:solidFill>
            </a:endParaRPr>
          </a:p>
          <a:p>
            <a:r>
              <a:rPr lang="en-US" dirty="0"/>
              <a:t>Syntax </a:t>
            </a:r>
            <a:endParaRPr lang="en-US">
              <a:solidFill>
                <a:srgbClr val="000000"/>
              </a:solidFill>
            </a:endParaRPr>
          </a:p>
          <a:p>
            <a:r>
              <a:rPr lang="en-US" dirty="0"/>
              <a:t>Semantics </a:t>
            </a:r>
            <a:endParaRPr lang="en-US" dirty="0">
              <a:solidFill>
                <a:srgbClr val="000000"/>
              </a:solidFill>
            </a:endParaRPr>
          </a:p>
          <a:p>
            <a:r>
              <a:rPr lang="en-US" dirty="0"/>
              <a:t>Type System (Static vs Dynamic) </a:t>
            </a:r>
            <a:endParaRPr lang="en-US">
              <a:solidFill>
                <a:srgbClr val="000000"/>
              </a:solidFill>
            </a:endParaRPr>
          </a:p>
          <a:p>
            <a:r>
              <a:rPr lang="en-US" dirty="0"/>
              <a:t>Translation Model (Compiled vs Interpreted) </a:t>
            </a:r>
            <a:endParaRPr lang="en-US" dirty="0">
              <a:solidFill>
                <a:srgbClr val="000000"/>
              </a:solidFill>
            </a:endParaRPr>
          </a:p>
          <a:p>
            <a:r>
              <a:rPr lang="en-US" dirty="0"/>
              <a:t>Paradigms</a:t>
            </a:r>
          </a:p>
          <a:p>
            <a:r>
              <a:rPr lang="en-US" dirty="0"/>
              <a:t>Execution model </a:t>
            </a:r>
            <a:endParaRPr lang="en-US">
              <a:solidFill>
                <a:srgbClr val="000000"/>
              </a:solidFill>
            </a:endParaRPr>
          </a:p>
          <a:p>
            <a:r>
              <a:rPr lang="en-US" dirty="0"/>
              <a:t>Runtime Mechanics </a:t>
            </a:r>
            <a:endParaRPr lang="en-US" dirty="0">
              <a:solidFill>
                <a:srgbClr val="000000"/>
              </a:solidFill>
            </a:endParaRPr>
          </a:p>
          <a:p>
            <a:r>
              <a:rPr lang="en-US" dirty="0"/>
              <a:t>Specification </a:t>
            </a:r>
            <a:endParaRPr lang="en-US">
              <a:solidFill>
                <a:srgbClr val="000000"/>
              </a:solidFill>
            </a:endParaRPr>
          </a:p>
          <a:p>
            <a:r>
              <a:rPr lang="en-US" dirty="0"/>
              <a:t>Implementation</a:t>
            </a:r>
            <a:endParaRPr lang="en-US">
              <a:solidFill>
                <a:schemeClr val="tx1"/>
              </a:solidFill>
            </a:endParaRPr>
          </a:p>
        </p:txBody>
      </p:sp>
    </p:spTree>
    <p:extLst>
      <p:ext uri="{BB962C8B-B14F-4D97-AF65-F5344CB8AC3E}">
        <p14:creationId xmlns:p14="http://schemas.microsoft.com/office/powerpoint/2010/main" val="1918663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1</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Ion Boardroom</vt:lpstr>
      <vt:lpstr>Elixir Beginnings</vt:lpstr>
      <vt:lpstr>Thank you for the opportunity!</vt:lpstr>
      <vt:lpstr>Sameeri Marryboyina</vt:lpstr>
      <vt:lpstr>PowerPoint Presentation</vt:lpstr>
      <vt:lpstr>TALK GOAL</vt:lpstr>
      <vt:lpstr>Gedanken's Karte</vt:lpstr>
      <vt:lpstr>Language Characteristics</vt:lpstr>
      <vt:lpstr>Language Characteristics</vt:lpstr>
      <vt:lpstr>What it means to be a Language...</vt:lpstr>
      <vt:lpstr>Key Takeaways</vt:lpstr>
      <vt:lpstr>Enterprise Integration Patterns</vt:lpstr>
      <vt:lpstr>PowerPoint Presentation</vt:lpstr>
      <vt:lpstr>RabbitMQ</vt:lpstr>
      <vt:lpstr> ERLANG USERS</vt:lpstr>
      <vt:lpstr>INSPIRED BY ERLANG, ACTOR MODEL</vt:lpstr>
      <vt:lpstr>PowerPoint Presentation</vt:lpstr>
      <vt:lpstr>ELIXIR HISTORY</vt:lpstr>
      <vt:lpstr>JOSE VALIM</vt:lpstr>
      <vt:lpstr>PowerPoint Presentation</vt:lpstr>
      <vt:lpstr>ERLANG HISTORY</vt:lpstr>
      <vt:lpstr>A history of Erlang  – JoeArmstrong</vt:lpstr>
      <vt:lpstr>The CS Lab</vt:lpstr>
      <vt:lpstr>The team</vt:lpstr>
      <vt:lpstr>BEAM</vt:lpstr>
      <vt:lpstr>Bluetail, AB</vt:lpstr>
      <vt:lpstr>PowerPoint Presentation</vt:lpstr>
      <vt:lpstr>THE ACTOR MODEL</vt:lpstr>
      <vt:lpstr>"Carl Hewitt explaining the Actor model” - https://www.youtube.com/watch?v=7erJ1DV_Tlo&amp;t=761s​</vt:lpstr>
      <vt:lpstr>Demos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Elixir Beginnings</dc:title>
  <cp:revision>476</cp:revision>
  <dcterms:modified xsi:type="dcterms:W3CDTF">2018-04-24T13:27:14Z</dcterms:modified>
</cp:coreProperties>
</file>